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373" r:id="rId4"/>
    <p:sldId id="319" r:id="rId5"/>
    <p:sldId id="320" r:id="rId6"/>
    <p:sldId id="258" r:id="rId7"/>
    <p:sldId id="259" r:id="rId8"/>
    <p:sldId id="260" r:id="rId9"/>
    <p:sldId id="261" r:id="rId10"/>
    <p:sldId id="264" r:id="rId11"/>
    <p:sldId id="266" r:id="rId12"/>
    <p:sldId id="267" r:id="rId13"/>
    <p:sldId id="268" r:id="rId14"/>
    <p:sldId id="322" r:id="rId15"/>
    <p:sldId id="321" r:id="rId16"/>
    <p:sldId id="265" r:id="rId17"/>
    <p:sldId id="375" r:id="rId18"/>
    <p:sldId id="376" r:id="rId19"/>
    <p:sldId id="377" r:id="rId20"/>
    <p:sldId id="378" r:id="rId21"/>
    <p:sldId id="263" r:id="rId22"/>
    <p:sldId id="269" r:id="rId23"/>
    <p:sldId id="270" r:id="rId24"/>
    <p:sldId id="273" r:id="rId25"/>
    <p:sldId id="271" r:id="rId26"/>
    <p:sldId id="330" r:id="rId27"/>
    <p:sldId id="331" r:id="rId28"/>
    <p:sldId id="332" r:id="rId29"/>
    <p:sldId id="333" r:id="rId30"/>
    <p:sldId id="334" r:id="rId31"/>
    <p:sldId id="442" r:id="rId32"/>
    <p:sldId id="441" r:id="rId33"/>
    <p:sldId id="380" r:id="rId34"/>
    <p:sldId id="381" r:id="rId35"/>
    <p:sldId id="382" r:id="rId36"/>
    <p:sldId id="443" r:id="rId37"/>
    <p:sldId id="440" r:id="rId38"/>
    <p:sldId id="327" r:id="rId39"/>
    <p:sldId id="448" r:id="rId40"/>
    <p:sldId id="328" r:id="rId41"/>
    <p:sldId id="329" r:id="rId42"/>
    <p:sldId id="384" r:id="rId43"/>
    <p:sldId id="445" r:id="rId44"/>
    <p:sldId id="446" r:id="rId45"/>
    <p:sldId id="447" r:id="rId46"/>
    <p:sldId id="386" r:id="rId47"/>
    <p:sldId id="387" r:id="rId48"/>
    <p:sldId id="388" r:id="rId49"/>
    <p:sldId id="389" r:id="rId50"/>
    <p:sldId id="390" r:id="rId51"/>
    <p:sldId id="391" r:id="rId52"/>
    <p:sldId id="392" r:id="rId53"/>
    <p:sldId id="394" r:id="rId54"/>
    <p:sldId id="396" r:id="rId55"/>
    <p:sldId id="397" r:id="rId56"/>
    <p:sldId id="398" r:id="rId57"/>
    <p:sldId id="399" r:id="rId58"/>
    <p:sldId id="401" r:id="rId59"/>
    <p:sldId id="402" r:id="rId60"/>
    <p:sldId id="403" r:id="rId61"/>
    <p:sldId id="404" r:id="rId62"/>
    <p:sldId id="405" r:id="rId63"/>
    <p:sldId id="406" r:id="rId64"/>
    <p:sldId id="407" r:id="rId65"/>
    <p:sldId id="408" r:id="rId66"/>
    <p:sldId id="409" r:id="rId67"/>
    <p:sldId id="410" r:id="rId68"/>
    <p:sldId id="411" r:id="rId69"/>
    <p:sldId id="412" r:id="rId70"/>
    <p:sldId id="416" r:id="rId71"/>
    <p:sldId id="417" r:id="rId72"/>
    <p:sldId id="418" r:id="rId73"/>
    <p:sldId id="420" r:id="rId74"/>
    <p:sldId id="422" r:id="rId75"/>
    <p:sldId id="423" r:id="rId76"/>
    <p:sldId id="437" r:id="rId77"/>
    <p:sldId id="426" r:id="rId78"/>
    <p:sldId id="427" r:id="rId79"/>
    <p:sldId id="428" r:id="rId80"/>
    <p:sldId id="429" r:id="rId81"/>
    <p:sldId id="430" r:id="rId82"/>
    <p:sldId id="431" r:id="rId83"/>
    <p:sldId id="434" r:id="rId84"/>
    <p:sldId id="435" r:id="rId85"/>
    <p:sldId id="439" r:id="rId86"/>
    <p:sldId id="279" r:id="rId87"/>
    <p:sldId id="363" r:id="rId88"/>
    <p:sldId id="280" r:id="rId89"/>
    <p:sldId id="282" r:id="rId90"/>
    <p:sldId id="283" r:id="rId91"/>
    <p:sldId id="372"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84" autoAdjust="0"/>
    <p:restoredTop sz="94660"/>
  </p:normalViewPr>
  <p:slideViewPr>
    <p:cSldViewPr snapToGrid="0">
      <p:cViewPr>
        <p:scale>
          <a:sx n="60" d="100"/>
          <a:sy n="60" d="100"/>
        </p:scale>
        <p:origin x="-1338"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AAD347D-5ACD-4C99-B74B-A9C85AD731AF}" type="datetimeFigureOut">
              <a:rPr lang="en-US" smtClean="0"/>
              <a:t>3/16/2018</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7F1E4F-1CFF-5643-939E-02111984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2"/>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ntent &amp; Headin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2"/>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3"/>
            </p:custDataLst>
          </p:nvPr>
        </p:nvSpPr>
        <p:spPr>
          <a:xfrm>
            <a:off x="398144"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507443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509A250-FF31-4206-8172-F9D3106AACB1}" type="datetimeFigureOut">
              <a:rPr lang="en-US" smtClean="0"/>
              <a:t>3/16/2018</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4509A250-FF31-4206-8172-F9D3106AACB1}" type="datetimeFigureOut">
              <a:rPr lang="en-US" smtClean="0"/>
              <a:t>3/16/2018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509A250-FF31-4206-8172-F9D3106AACB1}" type="datetimeFigureOut">
              <a:rPr lang="en-US" smtClean="0"/>
              <a:t>3/16/2018</a:t>
            </a:fld>
            <a:endParaRPr lang="en-US" dirty="0"/>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7F1E4F-1CFF-5643-939E-02111984F565}" type="slidenum">
              <a:rPr lang="en-US" smtClean="0"/>
              <a:t>‹#›</a:t>
            </a:fld>
            <a:endParaRPr lang="en-US" dirty="0"/>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4509A250-FF31-4206-8172-F9D3106AACB1}" type="datetimeFigureOut">
              <a:rPr lang="en-US" smtClean="0"/>
              <a:t>3/16/2018</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02111984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hatis.techtarget.com/definition/printed-circuit-board-PCB" TargetMode="External"/><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it4nextgen.com/wp-content/uploads/2016/08/motherboard-pentium2.jp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earchwinit.techtarget.com/definition/ISA" TargetMode="External"/><Relationship Id="rId3" Type="http://schemas.openxmlformats.org/officeDocument/2006/relationships/hyperlink" Target="http://searchcio-midmarket.techtarget.com/definition/chipset" TargetMode="External"/><Relationship Id="rId7" Type="http://schemas.openxmlformats.org/officeDocument/2006/relationships/hyperlink" Target="http://searchstorage.techtarget.com/definition/IDE" TargetMode="Externa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earchcio-midmarket.techtarget.com/definition/serial" TargetMode="External"/><Relationship Id="rId5" Type="http://schemas.openxmlformats.org/officeDocument/2006/relationships/hyperlink" Target="http://searchcio-midmarket.techtarget.com/definition/USB" TargetMode="External"/><Relationship Id="rId4" Type="http://schemas.openxmlformats.org/officeDocument/2006/relationships/hyperlink" Target="http://searchcio-midmarket.techtarget.com/definition/input-outpu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292" y="1185028"/>
            <a:ext cx="9695899" cy="1829761"/>
          </a:xfrm>
        </p:spPr>
        <p:txBody>
          <a:bodyPr/>
          <a:lstStyle/>
          <a:p>
            <a:r>
              <a:rPr lang="en-US" b="1" dirty="0"/>
              <a:t>Hardware </a:t>
            </a:r>
            <a:r>
              <a:rPr lang="en-US" b="1" dirty="0" smtClean="0"/>
              <a:t>Fundamental’s</a:t>
            </a:r>
            <a:endParaRPr lang="en-US" b="1" dirty="0"/>
          </a:p>
        </p:txBody>
      </p:sp>
    </p:spTree>
    <p:extLst>
      <p:ext uri="{BB962C8B-B14F-4D97-AF65-F5344CB8AC3E}">
        <p14:creationId xmlns:p14="http://schemas.microsoft.com/office/powerpoint/2010/main" val="2219160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3966" y="1371602"/>
            <a:ext cx="4168057" cy="454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1"/>
          </p:nvPr>
        </p:nvSpPr>
        <p:spPr>
          <a:xfrm>
            <a:off x="270765" y="431069"/>
            <a:ext cx="11813715" cy="643612"/>
          </a:xfrm>
        </p:spPr>
        <p:txBody>
          <a:bodyPr>
            <a:noAutofit/>
          </a:bodyPr>
          <a:lstStyle/>
          <a:p>
            <a:r>
              <a:rPr lang="en-US" sz="4400" dirty="0" smtClean="0">
                <a:solidFill>
                  <a:schemeClr val="tx2"/>
                </a:solidFill>
                <a:latin typeface="Century Gothic" panose="020B0502020202020204" pitchFamily="34" charset="0"/>
              </a:rPr>
              <a:t>KEYBOARD CONNECTOR AND DETAILS.</a:t>
            </a:r>
            <a:endParaRPr lang="en-US" sz="4400" dirty="0">
              <a:solidFill>
                <a:schemeClr val="tx2"/>
              </a:solidFill>
              <a:latin typeface="Century Gothic" panose="020B0502020202020204" pitchFamily="34" charset="0"/>
            </a:endParaRP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859" y="2538249"/>
            <a:ext cx="5049405" cy="3196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74" y="3022592"/>
            <a:ext cx="2806263" cy="238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74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atin typeface="Century Gothic" panose="020B0502020202020204" pitchFamily="34" charset="0"/>
              </a:rPr>
              <a:t>MOUSE</a:t>
            </a:r>
            <a:endParaRPr lang="en-US" b="1" dirty="0">
              <a:latin typeface="Century Gothic" panose="020B0502020202020204" pitchFamily="34" charset="0"/>
            </a:endParaRPr>
          </a:p>
        </p:txBody>
      </p:sp>
      <p:sp>
        <p:nvSpPr>
          <p:cNvPr id="4" name="Text Placeholder 3"/>
          <p:cNvSpPr>
            <a:spLocks noGrp="1"/>
          </p:cNvSpPr>
          <p:nvPr>
            <p:ph type="body" sz="quarter" idx="11"/>
          </p:nvPr>
        </p:nvSpPr>
        <p:spPr>
          <a:xfrm>
            <a:off x="378285" y="1425109"/>
            <a:ext cx="11813715" cy="643612"/>
          </a:xfrm>
        </p:spPr>
        <p:txBody>
          <a:bodyPr>
            <a:noAutofit/>
          </a:bodyPr>
          <a:lstStyle/>
          <a:p>
            <a:r>
              <a:rPr lang="en-US" sz="2400" dirty="0" smtClean="0">
                <a:solidFill>
                  <a:schemeClr val="tx1"/>
                </a:solidFill>
                <a:latin typeface="Century Gothic" pitchFamily="34" charset="0"/>
              </a:rPr>
              <a:t>The</a:t>
            </a:r>
            <a:r>
              <a:rPr lang="en-US" sz="2400" dirty="0">
                <a:solidFill>
                  <a:schemeClr val="tx1"/>
                </a:solidFill>
                <a:latin typeface="Century Gothic" pitchFamily="34" charset="0"/>
              </a:rPr>
              <a:t> mouse is a computer input device used to move a cursor around a screen. </a:t>
            </a:r>
            <a:r>
              <a:rPr lang="en-US" sz="2400" dirty="0" smtClean="0">
                <a:solidFill>
                  <a:schemeClr val="tx1"/>
                </a:solidFill>
                <a:latin typeface="Century Gothic" pitchFamily="34" charset="0"/>
              </a:rPr>
              <a:t>The mouse</a:t>
            </a:r>
            <a:r>
              <a:rPr lang="en-US" sz="2400" dirty="0">
                <a:solidFill>
                  <a:schemeClr val="tx1"/>
                </a:solidFill>
                <a:latin typeface="Century Gothic" pitchFamily="34" charset="0"/>
              </a:rPr>
              <a:t> buttons are used to interact with whatever is being pointed at.</a:t>
            </a:r>
          </a:p>
        </p:txBody>
      </p:sp>
      <p:sp>
        <p:nvSpPr>
          <p:cNvPr id="5" name="Content Placeholder 2"/>
          <p:cNvSpPr txBox="1">
            <a:spLocks/>
          </p:cNvSpPr>
          <p:nvPr/>
        </p:nvSpPr>
        <p:spPr>
          <a:xfrm>
            <a:off x="802351" y="5558869"/>
            <a:ext cx="4932609" cy="2113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tx1"/>
                </a:solidFill>
              </a:rPr>
              <a:t>Mechanical mouse.</a:t>
            </a:r>
            <a:endParaRPr lang="en-US" sz="2400" b="1" dirty="0"/>
          </a:p>
        </p:txBody>
      </p:sp>
      <p:sp>
        <p:nvSpPr>
          <p:cNvPr id="6" name="Content Placeholder 2"/>
          <p:cNvSpPr txBox="1">
            <a:spLocks/>
          </p:cNvSpPr>
          <p:nvPr/>
        </p:nvSpPr>
        <p:spPr>
          <a:xfrm>
            <a:off x="6334062" y="5548707"/>
            <a:ext cx="4932609" cy="83640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tx1"/>
                </a:solidFill>
              </a:rPr>
              <a:t>Optical mouse</a:t>
            </a:r>
            <a:r>
              <a:rPr lang="en-US" sz="2400" dirty="0" smtClean="0">
                <a:solidFill>
                  <a:schemeClr val="tx1"/>
                </a:solidFill>
              </a:rPr>
              <a:t>.</a:t>
            </a:r>
            <a:endParaRPr lang="en-US" sz="2400" dirty="0">
              <a:solidFill>
                <a:schemeClr val="tx1"/>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384" y="2468242"/>
            <a:ext cx="3265883" cy="2902653"/>
          </a:xfrm>
          <a:prstGeom prst="rect">
            <a:avLst/>
          </a:prstGeom>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857" y="2525851"/>
            <a:ext cx="5260929" cy="2860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523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039" y="1986235"/>
            <a:ext cx="11604647" cy="464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1413" y="2175623"/>
            <a:ext cx="5610969" cy="3823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56034" y="366240"/>
            <a:ext cx="9648092" cy="769441"/>
          </a:xfrm>
          <a:prstGeom prst="rect">
            <a:avLst/>
          </a:prstGeom>
          <a:noFill/>
        </p:spPr>
        <p:txBody>
          <a:bodyPr wrap="square" rtlCol="0">
            <a:spAutoFit/>
          </a:bodyPr>
          <a:lstStyle/>
          <a:p>
            <a:r>
              <a:rPr lang="en-US" sz="4400" b="1" dirty="0">
                <a:solidFill>
                  <a:schemeClr val="tx2"/>
                </a:solidFill>
                <a:latin typeface="Century Gothic" panose="020B0502020202020204" pitchFamily="34" charset="0"/>
              </a:rPr>
              <a:t>Mouse </a:t>
            </a:r>
            <a:r>
              <a:rPr lang="en-US" sz="4400" b="1" dirty="0" smtClean="0">
                <a:solidFill>
                  <a:schemeClr val="tx2"/>
                </a:solidFill>
                <a:latin typeface="Century Gothic" panose="020B0502020202020204" pitchFamily="34" charset="0"/>
              </a:rPr>
              <a:t>Connector </a:t>
            </a:r>
            <a:r>
              <a:rPr lang="en-US" sz="4400" b="1" dirty="0">
                <a:solidFill>
                  <a:schemeClr val="tx2"/>
                </a:solidFill>
                <a:latin typeface="Century Gothic" panose="020B0502020202020204" pitchFamily="34" charset="0"/>
              </a:rPr>
              <a:t>P</a:t>
            </a:r>
            <a:r>
              <a:rPr lang="en-US" sz="4400" b="1" dirty="0" smtClean="0">
                <a:solidFill>
                  <a:schemeClr val="tx2"/>
                </a:solidFill>
                <a:latin typeface="Century Gothic" panose="020B0502020202020204" pitchFamily="34" charset="0"/>
              </a:rPr>
              <a:t>ins </a:t>
            </a:r>
            <a:r>
              <a:rPr lang="en-US" sz="4400" b="1" dirty="0">
                <a:solidFill>
                  <a:schemeClr val="tx2"/>
                </a:solidFill>
                <a:latin typeface="Century Gothic" panose="020B0502020202020204" pitchFamily="34" charset="0"/>
              </a:rPr>
              <a:t>A</a:t>
            </a:r>
            <a:r>
              <a:rPr lang="en-US" sz="4400" b="1" dirty="0" smtClean="0">
                <a:solidFill>
                  <a:schemeClr val="tx2"/>
                </a:solidFill>
                <a:latin typeface="Century Gothic" panose="020B0502020202020204" pitchFamily="34" charset="0"/>
              </a:rPr>
              <a:t>nd </a:t>
            </a:r>
            <a:r>
              <a:rPr lang="en-US" sz="4400" b="1" dirty="0">
                <a:solidFill>
                  <a:schemeClr val="tx2"/>
                </a:solidFill>
                <a:latin typeface="Century Gothic" panose="020B0502020202020204" pitchFamily="34" charset="0"/>
              </a:rPr>
              <a:t>D</a:t>
            </a:r>
            <a:r>
              <a:rPr lang="en-US" sz="4400" b="1" dirty="0" smtClean="0">
                <a:solidFill>
                  <a:schemeClr val="tx2"/>
                </a:solidFill>
                <a:latin typeface="Century Gothic" panose="020B0502020202020204" pitchFamily="34" charset="0"/>
              </a:rPr>
              <a:t>etails</a:t>
            </a:r>
          </a:p>
        </p:txBody>
      </p:sp>
      <p:pic>
        <p:nvPicPr>
          <p:cNvPr id="4098"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76" y="2175622"/>
            <a:ext cx="4315129" cy="343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51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effectLst/>
                <a:latin typeface="Century Gothic" panose="020B0502020202020204" pitchFamily="34" charset="0"/>
              </a:rPr>
              <a:t>SCANNERS</a:t>
            </a:r>
            <a:endParaRPr lang="en-US" sz="4400" b="1" dirty="0">
              <a:effectLst/>
              <a:latin typeface="Century Gothic" panose="020B0502020202020204" pitchFamily="34" charset="0"/>
            </a:endParaRPr>
          </a:p>
        </p:txBody>
      </p:sp>
      <p:sp>
        <p:nvSpPr>
          <p:cNvPr id="3" name="Content Placeholder 2"/>
          <p:cNvSpPr>
            <a:spLocks noGrp="1"/>
          </p:cNvSpPr>
          <p:nvPr>
            <p:ph idx="1"/>
          </p:nvPr>
        </p:nvSpPr>
        <p:spPr>
          <a:xfrm>
            <a:off x="398021" y="2240924"/>
            <a:ext cx="11793979" cy="3897592"/>
          </a:xfrm>
        </p:spPr>
        <p:txBody>
          <a:bodyPr/>
          <a:lstStyle/>
          <a:p>
            <a:r>
              <a:rPr lang="en-US" b="1" dirty="0" smtClean="0">
                <a:solidFill>
                  <a:srgbClr val="C00000"/>
                </a:solidFill>
              </a:rPr>
              <a:t>Flatbed scanner</a:t>
            </a:r>
            <a:endParaRPr lang="en-US" b="1" dirty="0">
              <a:solidFill>
                <a:srgbClr val="C00000"/>
              </a:solidFill>
            </a:endParaRPr>
          </a:p>
        </p:txBody>
      </p:sp>
      <p:sp>
        <p:nvSpPr>
          <p:cNvPr id="4" name="Text Placeholder 3"/>
          <p:cNvSpPr>
            <a:spLocks noGrp="1"/>
          </p:cNvSpPr>
          <p:nvPr>
            <p:ph type="body" sz="quarter" idx="11"/>
          </p:nvPr>
        </p:nvSpPr>
        <p:spPr>
          <a:xfrm>
            <a:off x="256250" y="1290489"/>
            <a:ext cx="11813715" cy="643612"/>
          </a:xfrm>
        </p:spPr>
        <p:txBody>
          <a:bodyPr>
            <a:noAutofit/>
          </a:bodyPr>
          <a:lstStyle/>
          <a:p>
            <a:r>
              <a:rPr lang="en-US" sz="2400" dirty="0">
                <a:solidFill>
                  <a:schemeClr val="tx1"/>
                </a:solidFill>
              </a:rPr>
              <a:t>A scanner is a device that captures images from photographic prints, posters, magazine pages, and similar sources for computer editing and display.</a:t>
            </a:r>
          </a:p>
        </p:txBody>
      </p:sp>
      <p:pic>
        <p:nvPicPr>
          <p:cNvPr id="21506" name="Picture 2" descr="Image result for flatbed scanner work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1855" y="2562898"/>
            <a:ext cx="5756856" cy="37348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8947" y="2794716"/>
            <a:ext cx="3966693" cy="3016210"/>
          </a:xfrm>
          <a:prstGeom prst="rect">
            <a:avLst/>
          </a:prstGeom>
          <a:noFill/>
        </p:spPr>
        <p:txBody>
          <a:bodyPr wrap="square" rtlCol="0">
            <a:spAutoFit/>
          </a:bodyPr>
          <a:lstStyle/>
          <a:p>
            <a:pPr defTabSz="914342">
              <a:lnSpc>
                <a:spcPct val="90000"/>
              </a:lnSpc>
              <a:spcAft>
                <a:spcPts val="600"/>
              </a:spcAft>
              <a:buClr>
                <a:schemeClr val="accent5"/>
              </a:buClr>
            </a:pPr>
            <a:r>
              <a:rPr lang="en-US" sz="2400" b="1" dirty="0"/>
              <a:t>A type of optical scanner that consists of a flat surface on which you lay </a:t>
            </a:r>
            <a:br>
              <a:rPr lang="en-US" sz="2400" b="1" dirty="0"/>
            </a:br>
            <a:r>
              <a:rPr lang="en-US" sz="2400" b="1" dirty="0"/>
              <a:t>documents to be scanned. Flatbed scanners are particularly effective for bound.</a:t>
            </a:r>
            <a:r>
              <a:rPr lang="en-US" sz="2200" dirty="0">
                <a:solidFill>
                  <a:schemeClr val="tx2">
                    <a:lumMod val="50000"/>
                  </a:schemeClr>
                </a:solidFill>
              </a:rPr>
              <a:t/>
            </a:r>
            <a:br>
              <a:rPr lang="en-US" sz="2200" dirty="0">
                <a:solidFill>
                  <a:schemeClr val="tx2">
                    <a:lumMod val="50000"/>
                  </a:schemeClr>
                </a:solidFill>
              </a:rPr>
            </a:br>
            <a:endParaRPr lang="en-US" sz="2200" dirty="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val="409111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703" y="-186585"/>
            <a:ext cx="9404723" cy="1400530"/>
          </a:xfrm>
        </p:spPr>
        <p:txBody>
          <a:bodyPr>
            <a:normAutofit/>
          </a:bodyPr>
          <a:lstStyle/>
          <a:p>
            <a:pPr algn="ctr"/>
            <a:r>
              <a:rPr lang="en-US" sz="4400" b="1" dirty="0" smtClean="0">
                <a:latin typeface="Century Gothic" panose="020B0502020202020204" pitchFamily="34" charset="0"/>
              </a:rPr>
              <a:t>Types of Scanners</a:t>
            </a:r>
            <a:endParaRPr lang="en-US" sz="4400" b="1" dirty="0">
              <a:latin typeface="Century Gothic" panose="020B0502020202020204" pitchFamily="34" charset="0"/>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6909" y="1208136"/>
            <a:ext cx="2603747" cy="195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275" y="1155396"/>
            <a:ext cx="2948151" cy="187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52189" y="1839212"/>
            <a:ext cx="2443656" cy="400110"/>
          </a:xfrm>
          <a:prstGeom prst="rect">
            <a:avLst/>
          </a:prstGeom>
          <a:noFill/>
        </p:spPr>
        <p:txBody>
          <a:bodyPr wrap="square" rtlCol="0">
            <a:spAutoFit/>
          </a:bodyPr>
          <a:lstStyle/>
          <a:p>
            <a:r>
              <a:rPr lang="en-US" sz="2000" b="1" dirty="0" smtClean="0"/>
              <a:t>Flatbed Scanner</a:t>
            </a:r>
            <a:endParaRPr lang="en-US" b="1" dirty="0"/>
          </a:p>
        </p:txBody>
      </p:sp>
      <p:sp>
        <p:nvSpPr>
          <p:cNvPr id="6" name="TextBox 5"/>
          <p:cNvSpPr txBox="1"/>
          <p:nvPr/>
        </p:nvSpPr>
        <p:spPr>
          <a:xfrm>
            <a:off x="9616967" y="1755050"/>
            <a:ext cx="2948151" cy="400110"/>
          </a:xfrm>
          <a:prstGeom prst="rect">
            <a:avLst/>
          </a:prstGeom>
          <a:noFill/>
        </p:spPr>
        <p:txBody>
          <a:bodyPr wrap="square" rtlCol="0">
            <a:spAutoFit/>
          </a:bodyPr>
          <a:lstStyle/>
          <a:p>
            <a:r>
              <a:rPr lang="en-US" sz="2000" b="1" dirty="0" smtClean="0"/>
              <a:t>Drum Scanner</a:t>
            </a:r>
            <a:endParaRPr lang="en-US" b="1"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407" y="3459354"/>
            <a:ext cx="2490952" cy="2490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descr="Image result for handheld scann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75" y="3601254"/>
            <a:ext cx="2703208" cy="2458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72905" y="4540453"/>
            <a:ext cx="1986455" cy="707886"/>
          </a:xfrm>
          <a:prstGeom prst="rect">
            <a:avLst/>
          </a:prstGeom>
          <a:noFill/>
        </p:spPr>
        <p:txBody>
          <a:bodyPr wrap="square" rtlCol="0">
            <a:spAutoFit/>
          </a:bodyPr>
          <a:lstStyle/>
          <a:p>
            <a:r>
              <a:rPr lang="en-US" sz="2000" b="1" dirty="0" smtClean="0"/>
              <a:t>Sheet Fed Scanner</a:t>
            </a:r>
            <a:endParaRPr lang="en-US" sz="2000" b="1" dirty="0"/>
          </a:p>
        </p:txBody>
      </p:sp>
      <p:sp>
        <p:nvSpPr>
          <p:cNvPr id="8" name="TextBox 7"/>
          <p:cNvSpPr txBox="1"/>
          <p:nvPr/>
        </p:nvSpPr>
        <p:spPr>
          <a:xfrm>
            <a:off x="9616966" y="4508921"/>
            <a:ext cx="2191407" cy="707886"/>
          </a:xfrm>
          <a:prstGeom prst="rect">
            <a:avLst/>
          </a:prstGeom>
          <a:noFill/>
        </p:spPr>
        <p:txBody>
          <a:bodyPr wrap="square" rtlCol="0">
            <a:spAutoFit/>
          </a:bodyPr>
          <a:lstStyle/>
          <a:p>
            <a:r>
              <a:rPr lang="en-US" sz="2000" b="1" dirty="0" smtClean="0"/>
              <a:t>Handheld Scanner</a:t>
            </a:r>
            <a:endParaRPr lang="en-US" b="1" dirty="0"/>
          </a:p>
        </p:txBody>
      </p:sp>
    </p:spTree>
    <p:extLst>
      <p:ext uri="{BB962C8B-B14F-4D97-AF65-F5344CB8AC3E}">
        <p14:creationId xmlns:p14="http://schemas.microsoft.com/office/powerpoint/2010/main" val="3726882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Connectors for Scanner</a:t>
            </a:r>
            <a:endParaRPr lang="en-US" sz="4400" b="1" dirty="0">
              <a:latin typeface="Century Gothic" panose="020B0502020202020204" pitchFamily="34"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460" y="2032548"/>
            <a:ext cx="4027488" cy="402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063" y="2099441"/>
            <a:ext cx="3875691" cy="387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50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643" y="899204"/>
            <a:ext cx="11793979" cy="4026560"/>
          </a:xfrm>
        </p:spPr>
        <p:txBody>
          <a:bodyPr>
            <a:normAutofit/>
          </a:bodyPr>
          <a:lstStyle/>
          <a:p>
            <a:r>
              <a:rPr lang="en-US" sz="2400" b="1" dirty="0" smtClean="0"/>
              <a:t>An output device is any device used to send data from a computer to another device or user. </a:t>
            </a:r>
          </a:p>
          <a:p>
            <a:r>
              <a:rPr lang="en-US" sz="2400" b="1" dirty="0" smtClean="0"/>
              <a:t>Most computer data output that is meant for humans is in the form of audio or video. </a:t>
            </a:r>
          </a:p>
          <a:p>
            <a:r>
              <a:rPr lang="en-US" sz="2400" b="1" dirty="0" smtClean="0"/>
              <a:t>Most output devices used by humans are in these categories. </a:t>
            </a:r>
          </a:p>
          <a:p>
            <a:pPr marL="0" indent="0">
              <a:buNone/>
            </a:pPr>
            <a:r>
              <a:rPr lang="en-US" sz="2400" b="1" dirty="0"/>
              <a:t> </a:t>
            </a:r>
            <a:r>
              <a:rPr lang="en-US" sz="2400" b="1" dirty="0" smtClean="0"/>
              <a:t> Examples: </a:t>
            </a:r>
            <a:r>
              <a:rPr lang="en-US" sz="2400" b="1" dirty="0"/>
              <a:t>M</a:t>
            </a:r>
            <a:r>
              <a:rPr lang="en-US" sz="2400" b="1" dirty="0" smtClean="0"/>
              <a:t>onitors</a:t>
            </a:r>
            <a:r>
              <a:rPr lang="en-US" sz="2400" b="1" dirty="0"/>
              <a:t>, P</a:t>
            </a:r>
            <a:r>
              <a:rPr lang="en-US" sz="2400" b="1" dirty="0" smtClean="0"/>
              <a:t>rojectors</a:t>
            </a:r>
            <a:r>
              <a:rPr lang="en-US" sz="2400" b="1" dirty="0"/>
              <a:t>, </a:t>
            </a:r>
            <a:r>
              <a:rPr lang="en-US" sz="2400" b="1" dirty="0" smtClean="0"/>
              <a:t>Speakers</a:t>
            </a:r>
            <a:r>
              <a:rPr lang="en-US" sz="2400" b="1" dirty="0"/>
              <a:t>, </a:t>
            </a:r>
            <a:r>
              <a:rPr lang="en-US" sz="2400" b="1" dirty="0" smtClean="0"/>
              <a:t>Headphones </a:t>
            </a:r>
            <a:r>
              <a:rPr lang="en-US" sz="2400" b="1" dirty="0"/>
              <a:t>and </a:t>
            </a:r>
            <a:r>
              <a:rPr lang="en-US" sz="2400" b="1" dirty="0" smtClean="0"/>
              <a:t>Printers</a:t>
            </a:r>
            <a:r>
              <a:rPr lang="en-US" sz="2400" b="1" dirty="0"/>
              <a:t>.</a:t>
            </a:r>
          </a:p>
        </p:txBody>
      </p:sp>
      <p:sp>
        <p:nvSpPr>
          <p:cNvPr id="4" name="Text Placeholder 3"/>
          <p:cNvSpPr>
            <a:spLocks noGrp="1"/>
          </p:cNvSpPr>
          <p:nvPr>
            <p:ph type="body" sz="quarter" idx="11"/>
          </p:nvPr>
        </p:nvSpPr>
        <p:spPr>
          <a:xfrm>
            <a:off x="101025" y="226109"/>
            <a:ext cx="11813715" cy="643612"/>
          </a:xfrm>
        </p:spPr>
        <p:txBody>
          <a:bodyPr>
            <a:noAutofit/>
          </a:bodyPr>
          <a:lstStyle/>
          <a:p>
            <a:pPr algn="ctr"/>
            <a:r>
              <a:rPr lang="en-US" sz="4400" dirty="0">
                <a:solidFill>
                  <a:schemeClr val="tx2"/>
                </a:solidFill>
                <a:latin typeface="Century Gothic" panose="020B0502020202020204" pitchFamily="34" charset="0"/>
              </a:rPr>
              <a:t>OUTPUT DEVICES</a:t>
            </a:r>
          </a:p>
        </p:txBody>
      </p:sp>
      <p:pic>
        <p:nvPicPr>
          <p:cNvPr id="2050" name="Picture 2" descr="C:\Users\NANDIN\Downloads\Output De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605" y="3641524"/>
            <a:ext cx="4185139" cy="313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43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175" y="1024117"/>
            <a:ext cx="10972800" cy="4525963"/>
          </a:xfrm>
        </p:spPr>
        <p:txBody>
          <a:bodyPr>
            <a:normAutofit/>
          </a:bodyPr>
          <a:lstStyle/>
          <a:p>
            <a:r>
              <a:rPr lang="en-US" sz="2400" b="1" dirty="0">
                <a:latin typeface="Century Gothic" pitchFamily="34" charset="0"/>
              </a:rPr>
              <a:t>The term </a:t>
            </a:r>
            <a:r>
              <a:rPr lang="en-US" sz="2400" b="1" dirty="0" smtClean="0">
                <a:latin typeface="Century Gothic" pitchFamily="34" charset="0"/>
              </a:rPr>
              <a:t>“Monitor</a:t>
            </a:r>
            <a:r>
              <a:rPr lang="en-US" sz="2400" b="1" dirty="0">
                <a:latin typeface="Century Gothic" pitchFamily="34" charset="0"/>
              </a:rPr>
              <a:t>" is often used synonymously with "computer screen" or "display</a:t>
            </a:r>
            <a:r>
              <a:rPr lang="en-US" sz="2400" b="1" dirty="0" smtClean="0">
                <a:latin typeface="Century Gothic" pitchFamily="34" charset="0"/>
              </a:rPr>
              <a:t>.“</a:t>
            </a:r>
          </a:p>
          <a:p>
            <a:pPr marL="0" indent="0">
              <a:buNone/>
            </a:pPr>
            <a:endParaRPr lang="en-US" sz="2400" b="1" dirty="0" smtClean="0">
              <a:latin typeface="Century Gothic" pitchFamily="34" charset="0"/>
            </a:endParaRPr>
          </a:p>
          <a:p>
            <a:r>
              <a:rPr lang="en-US" sz="2400" b="1" dirty="0" smtClean="0">
                <a:latin typeface="Century Gothic" pitchFamily="34" charset="0"/>
              </a:rPr>
              <a:t> </a:t>
            </a:r>
            <a:r>
              <a:rPr lang="en-US" sz="2400" b="1" dirty="0">
                <a:latin typeface="Century Gothic" pitchFamily="34" charset="0"/>
              </a:rPr>
              <a:t>The monitor displays the computer's user interface and open programs, allowing the user to interact with the computer, typically using the </a:t>
            </a:r>
            <a:r>
              <a:rPr lang="en-US" sz="2400" b="1" dirty="0" smtClean="0">
                <a:latin typeface="Century Gothic" pitchFamily="34" charset="0"/>
              </a:rPr>
              <a:t>keyboard </a:t>
            </a:r>
            <a:r>
              <a:rPr lang="en-US" sz="2400" b="1" dirty="0">
                <a:latin typeface="Century Gothic" pitchFamily="34" charset="0"/>
              </a:rPr>
              <a:t>and </a:t>
            </a:r>
            <a:r>
              <a:rPr lang="en-US" sz="2400" b="1" dirty="0" smtClean="0">
                <a:latin typeface="Century Gothic" pitchFamily="34" charset="0"/>
              </a:rPr>
              <a:t>mouse.</a:t>
            </a:r>
            <a:endParaRPr lang="en-US" sz="2400" b="1" dirty="0">
              <a:latin typeface="Century Gothic" pitchFamily="34" charset="0"/>
            </a:endParaRPr>
          </a:p>
        </p:txBody>
      </p:sp>
      <p:sp>
        <p:nvSpPr>
          <p:cNvPr id="2" name="Title 1"/>
          <p:cNvSpPr>
            <a:spLocks noGrp="1"/>
          </p:cNvSpPr>
          <p:nvPr>
            <p:ph type="title"/>
          </p:nvPr>
        </p:nvSpPr>
        <p:spPr>
          <a:xfrm>
            <a:off x="515004" y="38148"/>
            <a:ext cx="10972800" cy="1143000"/>
          </a:xfrm>
        </p:spPr>
        <p:txBody>
          <a:bodyPr>
            <a:normAutofit/>
          </a:bodyPr>
          <a:lstStyle/>
          <a:p>
            <a:pPr algn="ctr"/>
            <a:r>
              <a:rPr lang="en-US" sz="4400" b="1" dirty="0" smtClean="0">
                <a:latin typeface="Century Gothic" panose="020B0502020202020204" pitchFamily="34" charset="0"/>
              </a:rPr>
              <a:t>Monitors</a:t>
            </a:r>
            <a:endParaRPr lang="en-US" sz="4400" b="1" dirty="0">
              <a:latin typeface="Century Gothic" panose="020B0502020202020204" pitchFamily="34" charset="0"/>
            </a:endParaRPr>
          </a:p>
        </p:txBody>
      </p:sp>
      <p:pic>
        <p:nvPicPr>
          <p:cNvPr id="2050" name="Picture 2" descr="C:\Users\SAI\Documents\Dell-U24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319" y="370292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43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2104" y="2522482"/>
            <a:ext cx="4965013" cy="3054090"/>
          </a:xfrm>
        </p:spPr>
      </p:pic>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CRT Monitors</a:t>
            </a:r>
            <a:endParaRPr lang="en-US" sz="4400" b="1" dirty="0">
              <a:latin typeface="Century Gothic" panose="020B0502020202020204"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084" y="2506719"/>
            <a:ext cx="5038757" cy="3137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34791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28" y="-146390"/>
            <a:ext cx="9404723" cy="1176790"/>
          </a:xfrm>
        </p:spPr>
        <p:txBody>
          <a:bodyPr>
            <a:normAutofit/>
          </a:bodyPr>
          <a:lstStyle/>
          <a:p>
            <a:r>
              <a:rPr lang="en-US" sz="4400" dirty="0" smtClean="0">
                <a:latin typeface="Century Gothic" panose="020B0502020202020204" pitchFamily="34" charset="0"/>
              </a:rPr>
              <a:t>        </a:t>
            </a:r>
            <a:r>
              <a:rPr lang="en-US" sz="4400" b="1" dirty="0" smtClean="0">
                <a:latin typeface="Century Gothic" panose="020B0502020202020204" pitchFamily="34" charset="0"/>
              </a:rPr>
              <a:t>LCD – Liquid crystal Display</a:t>
            </a:r>
            <a:endParaRPr lang="en-US" sz="4400" b="1" dirty="0">
              <a:latin typeface="Century Gothic" panose="020B0502020202020204"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753" y="792861"/>
            <a:ext cx="10058433" cy="535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814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9728" indent="0">
              <a:buNone/>
            </a:pPr>
            <a:endParaRPr lang="en-US" b="1" dirty="0"/>
          </a:p>
          <a:p>
            <a:r>
              <a:rPr lang="en-US" sz="2400" b="1" dirty="0" smtClean="0"/>
              <a:t>MONISHA S M</a:t>
            </a:r>
            <a:endParaRPr lang="en-US" sz="2400" b="1" dirty="0"/>
          </a:p>
          <a:p>
            <a:r>
              <a:rPr lang="en-US" sz="2400" b="1" dirty="0" smtClean="0"/>
              <a:t>NANDINI N</a:t>
            </a:r>
          </a:p>
          <a:p>
            <a:r>
              <a:rPr lang="en-US" sz="2400" b="1" dirty="0" smtClean="0"/>
              <a:t>ARVETI NAVEEN</a:t>
            </a:r>
            <a:endParaRPr lang="en-US" sz="2400" b="1" dirty="0"/>
          </a:p>
          <a:p>
            <a:r>
              <a:rPr lang="en-US" sz="2400" b="1" dirty="0" smtClean="0"/>
              <a:t>MAHANTESH KUMBAR</a:t>
            </a:r>
            <a:endParaRPr lang="en-US" sz="2400" b="1" dirty="0"/>
          </a:p>
          <a:p>
            <a:r>
              <a:rPr lang="en-US" sz="2400" b="1" dirty="0" smtClean="0"/>
              <a:t>T DIVYASRI</a:t>
            </a:r>
          </a:p>
          <a:p>
            <a:r>
              <a:rPr lang="en-US" sz="2400" b="1" dirty="0" smtClean="0"/>
              <a:t>KL SAIKRISHNA</a:t>
            </a:r>
            <a:endParaRPr lang="en-US" sz="2400" b="1" dirty="0"/>
          </a:p>
          <a:p>
            <a:pPr marL="0" indent="0">
              <a:buNone/>
            </a:pPr>
            <a:endParaRPr lang="en-US"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TEAM MEMBERS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089544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itchFamily="34" charset="0"/>
              </a:rPr>
              <a:t>An LED </a:t>
            </a:r>
            <a:r>
              <a:rPr lang="en-US" sz="2400" b="1" dirty="0" smtClean="0">
                <a:latin typeface="Century Gothic" pitchFamily="34" charset="0"/>
              </a:rPr>
              <a:t>Monitors</a:t>
            </a:r>
            <a:r>
              <a:rPr lang="en-US" sz="2400" b="1" dirty="0">
                <a:latin typeface="Century Gothic" pitchFamily="34" charset="0"/>
              </a:rPr>
              <a:t> is a </a:t>
            </a:r>
            <a:r>
              <a:rPr lang="en-US" sz="2400" b="1" dirty="0" smtClean="0">
                <a:latin typeface="Century Gothic" pitchFamily="34" charset="0"/>
              </a:rPr>
              <a:t>flat panel display </a:t>
            </a:r>
            <a:r>
              <a:rPr lang="en-US" sz="2400" b="1" dirty="0">
                <a:latin typeface="Century Gothic" pitchFamily="34" charset="0"/>
              </a:rPr>
              <a:t>which uses an array of light-emitting </a:t>
            </a:r>
            <a:r>
              <a:rPr lang="en-US" sz="2400" b="1" dirty="0" smtClean="0">
                <a:latin typeface="Century Gothic" pitchFamily="34" charset="0"/>
              </a:rPr>
              <a:t>diode</a:t>
            </a:r>
            <a:r>
              <a:rPr lang="en-US" sz="2400" b="1" dirty="0">
                <a:latin typeface="Century Gothic" pitchFamily="34" charset="0"/>
              </a:rPr>
              <a:t> as </a:t>
            </a:r>
            <a:r>
              <a:rPr lang="en-US" sz="2400" b="1" dirty="0" smtClean="0">
                <a:latin typeface="Century Gothic" pitchFamily="34" charset="0"/>
              </a:rPr>
              <a:t>pixels</a:t>
            </a:r>
            <a:r>
              <a:rPr lang="en-US" sz="2400" b="1" dirty="0">
                <a:latin typeface="Century Gothic" pitchFamily="34" charset="0"/>
              </a:rPr>
              <a:t> for a video </a:t>
            </a:r>
            <a:r>
              <a:rPr lang="en-US" sz="2400" b="1" dirty="0" smtClean="0">
                <a:latin typeface="Century Gothic" pitchFamily="34" charset="0"/>
              </a:rPr>
              <a:t>display.</a:t>
            </a:r>
            <a:endParaRPr lang="en-US" sz="2400" b="1" dirty="0">
              <a:latin typeface="Century Gothic"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LED Monitors – Light Emitting Diode</a:t>
            </a:r>
            <a:endParaRPr lang="en-US" sz="4400" b="1"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382" y="2667589"/>
            <a:ext cx="3316159" cy="31417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604" y="2679715"/>
            <a:ext cx="4681905" cy="3055559"/>
          </a:xfrm>
          <a:prstGeom prst="rect">
            <a:avLst/>
          </a:prstGeom>
        </p:spPr>
      </p:pic>
    </p:spTree>
    <p:extLst>
      <p:ext uri="{BB962C8B-B14F-4D97-AF65-F5344CB8AC3E}">
        <p14:creationId xmlns:p14="http://schemas.microsoft.com/office/powerpoint/2010/main" val="2097997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 </a:t>
            </a:r>
            <a:r>
              <a:rPr lang="en-US" sz="2400" b="1" dirty="0">
                <a:latin typeface="Century Gothic" pitchFamily="34" charset="0"/>
              </a:rPr>
              <a:t>A printer is a device that accepts text and graphic output from a computer and transfers the information to paper, usually to standard size sheets of paper</a:t>
            </a:r>
            <a:r>
              <a:rPr lang="en-US" sz="2400" b="1" dirty="0" smtClean="0">
                <a:latin typeface="Century Gothic" pitchFamily="34" charset="0"/>
              </a:rPr>
              <a:t>.</a:t>
            </a:r>
          </a:p>
          <a:p>
            <a:pPr marL="0" indent="0">
              <a:buNone/>
            </a:pPr>
            <a:endParaRPr lang="en-US" dirty="0" smtClean="0">
              <a:solidFill>
                <a:srgbClr val="FF0000"/>
              </a:solidFill>
            </a:endParaRPr>
          </a:p>
          <a:p>
            <a:pPr marL="109728" indent="0">
              <a:buNone/>
            </a:pPr>
            <a:r>
              <a:rPr lang="en-US" sz="2400" b="1" dirty="0">
                <a:solidFill>
                  <a:srgbClr val="C00000"/>
                </a:solidFill>
                <a:latin typeface="Century Gothic" panose="020B0502020202020204" pitchFamily="34" charset="0"/>
              </a:rPr>
              <a:t>TYPES OF </a:t>
            </a:r>
            <a:r>
              <a:rPr lang="en-US" sz="2400" b="1" dirty="0" smtClean="0">
                <a:solidFill>
                  <a:srgbClr val="C00000"/>
                </a:solidFill>
                <a:latin typeface="Century Gothic" panose="020B0502020202020204" pitchFamily="34" charset="0"/>
              </a:rPr>
              <a:t>PRINTERS</a:t>
            </a:r>
          </a:p>
          <a:p>
            <a:pPr marL="457200" indent="-457200">
              <a:buFont typeface="+mj-lt"/>
              <a:buAutoNum type="arabicPeriod"/>
            </a:pPr>
            <a:r>
              <a:rPr lang="en-US" sz="2400" b="1" dirty="0" smtClean="0">
                <a:latin typeface="Century Gothic" pitchFamily="34" charset="0"/>
              </a:rPr>
              <a:t>DOT MATRIX</a:t>
            </a:r>
          </a:p>
          <a:p>
            <a:pPr marL="457200" indent="-457200">
              <a:buFont typeface="+mj-lt"/>
              <a:buAutoNum type="arabicPeriod"/>
            </a:pPr>
            <a:r>
              <a:rPr lang="en-US" sz="2400" b="1" dirty="0" smtClean="0">
                <a:latin typeface="Century Gothic" pitchFamily="34" charset="0"/>
              </a:rPr>
              <a:t>INK JET</a:t>
            </a:r>
          </a:p>
          <a:p>
            <a:pPr marL="457200" indent="-457200">
              <a:buFont typeface="+mj-lt"/>
              <a:buAutoNum type="arabicPeriod"/>
            </a:pPr>
            <a:r>
              <a:rPr lang="en-US" sz="2400" b="1" dirty="0" smtClean="0">
                <a:latin typeface="Century Gothic" pitchFamily="34" charset="0"/>
              </a:rPr>
              <a:t>LASER PRINTER</a:t>
            </a:r>
            <a:endParaRPr lang="en-US" sz="2400" b="1" dirty="0">
              <a:latin typeface="Century Gothic" pitchFamily="34" charset="0"/>
            </a:endParaRPr>
          </a:p>
          <a:p>
            <a:pPr marL="0" indent="0">
              <a:buNone/>
            </a:pPr>
            <a:endParaRPr lang="en-US" dirty="0" smtClean="0"/>
          </a:p>
        </p:txBody>
      </p:sp>
      <p:sp>
        <p:nvSpPr>
          <p:cNvPr id="2" name="Title 1"/>
          <p:cNvSpPr>
            <a:spLocks noGrp="1"/>
          </p:cNvSpPr>
          <p:nvPr>
            <p:ph type="title"/>
          </p:nvPr>
        </p:nvSpPr>
        <p:spPr/>
        <p:txBody>
          <a:bodyPr>
            <a:normAutofit/>
          </a:bodyPr>
          <a:lstStyle/>
          <a:p>
            <a:pPr algn="ctr"/>
            <a:r>
              <a:rPr lang="en-US" sz="4400" b="1" dirty="0" smtClean="0">
                <a:latin typeface="Century Gothic" panose="020B0502020202020204" pitchFamily="34" charset="0"/>
              </a:rPr>
              <a:t>PRINTERS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10613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3" y="1594113"/>
            <a:ext cx="9651268" cy="4630614"/>
          </a:xfrm>
        </p:spPr>
        <p:txBody>
          <a:bodyPr>
            <a:normAutofit/>
          </a:bodyPr>
          <a:lstStyle/>
          <a:p>
            <a:pPr marL="0" indent="0">
              <a:buNone/>
            </a:pPr>
            <a:r>
              <a:rPr lang="en-US" sz="2400" b="1" dirty="0">
                <a:latin typeface="Century Gothic" pitchFamily="34" charset="0"/>
              </a:rPr>
              <a:t>A</a:t>
            </a:r>
            <a:r>
              <a:rPr lang="en-US" sz="2400" dirty="0">
                <a:latin typeface="Century Gothic" pitchFamily="34" charset="0"/>
              </a:rPr>
              <a:t> </a:t>
            </a:r>
            <a:r>
              <a:rPr lang="en-US" sz="2400" b="1" dirty="0">
                <a:latin typeface="Century Gothic" pitchFamily="34" charset="0"/>
              </a:rPr>
              <a:t>dot matrix printer</a:t>
            </a:r>
            <a:r>
              <a:rPr lang="en-US" sz="2400" dirty="0">
                <a:latin typeface="Century Gothic" pitchFamily="34" charset="0"/>
              </a:rPr>
              <a:t> </a:t>
            </a:r>
            <a:r>
              <a:rPr lang="en-US" sz="2400" b="1" dirty="0">
                <a:latin typeface="Century Gothic" pitchFamily="34" charset="0"/>
              </a:rPr>
              <a:t>is an impact printer that prints using a fixed number of pins or wires.</a:t>
            </a:r>
            <a:r>
              <a:rPr lang="en-US" sz="2400" dirty="0">
                <a:latin typeface="Century Gothic" pitchFamily="34" charset="0"/>
              </a:rPr>
              <a:t> </a:t>
            </a:r>
          </a:p>
        </p:txBody>
      </p:sp>
      <p:sp>
        <p:nvSpPr>
          <p:cNvPr id="2" name="Title 1"/>
          <p:cNvSpPr>
            <a:spLocks noGrp="1"/>
          </p:cNvSpPr>
          <p:nvPr>
            <p:ph type="title"/>
          </p:nvPr>
        </p:nvSpPr>
        <p:spPr>
          <a:xfrm>
            <a:off x="646112" y="452719"/>
            <a:ext cx="9404723" cy="1036113"/>
          </a:xfrm>
        </p:spPr>
        <p:txBody>
          <a:bodyPr>
            <a:normAutofit/>
          </a:bodyPr>
          <a:lstStyle/>
          <a:p>
            <a:r>
              <a:rPr lang="en-US" sz="4400" b="1" dirty="0" smtClean="0">
                <a:latin typeface="Century Gothic" panose="020B0502020202020204" pitchFamily="34" charset="0"/>
              </a:rPr>
              <a:t>DOT MATRIX PRINTER</a:t>
            </a:r>
            <a:endParaRPr lang="en-US" sz="4400" b="1" dirty="0">
              <a:latin typeface="Century Gothic" panose="020B0502020202020204" pitchFamily="34" charset="0"/>
            </a:endParaRPr>
          </a:p>
        </p:txBody>
      </p:sp>
      <p:pic>
        <p:nvPicPr>
          <p:cNvPr id="3074" name="Picture 2" descr="C:\Users\NANDIN\Downloads\71SKjyePBzL._S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2" y="3216253"/>
            <a:ext cx="4282953" cy="2524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NANDIN\Downloads\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263" y="3239091"/>
            <a:ext cx="4214200" cy="241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5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t>Laser printing is an electrostatic digital printing process. It produces high-quality text and </a:t>
            </a:r>
            <a:r>
              <a:rPr lang="en-US" sz="2400" b="1" dirty="0" smtClean="0"/>
              <a:t>graphics.</a:t>
            </a:r>
            <a:endParaRPr lang="en-US" sz="2400" b="1"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LASER PRINTER</a:t>
            </a:r>
            <a:endParaRPr lang="en-US" sz="4400" b="1" dirty="0">
              <a:latin typeface="Century Gothic" panose="020B0502020202020204" pitchFamily="34" charset="0"/>
            </a:endParaRPr>
          </a:p>
        </p:txBody>
      </p:sp>
      <p:pic>
        <p:nvPicPr>
          <p:cNvPr id="4098" name="Picture 2" descr="C:\Users\NANDIN\Downloads\laser-printer3-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091" y="2602888"/>
            <a:ext cx="3247047" cy="25086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ANDIN\Downloads\cartridge-p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578" y="2649483"/>
            <a:ext cx="2989383" cy="23838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NANDIN\Downloads\electronic-ultrasonic-pest-repeller-250x2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295" y="2460993"/>
            <a:ext cx="3175000" cy="2508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3091" y="5111501"/>
            <a:ext cx="2798744" cy="400110"/>
          </a:xfrm>
          <a:prstGeom prst="rect">
            <a:avLst/>
          </a:prstGeom>
          <a:noFill/>
        </p:spPr>
        <p:txBody>
          <a:bodyPr wrap="square" rtlCol="0">
            <a:spAutoFit/>
          </a:bodyPr>
          <a:lstStyle/>
          <a:p>
            <a:r>
              <a:rPr lang="en-US" b="1" dirty="0" smtClean="0"/>
              <a:t>           </a:t>
            </a:r>
            <a:r>
              <a:rPr lang="en-US" sz="2000" b="1" dirty="0" smtClean="0"/>
              <a:t>Printer</a:t>
            </a:r>
            <a:endParaRPr lang="en-US" sz="2000" b="1" dirty="0"/>
          </a:p>
        </p:txBody>
      </p:sp>
      <p:sp>
        <p:nvSpPr>
          <p:cNvPr id="5" name="TextBox 4"/>
          <p:cNvSpPr txBox="1"/>
          <p:nvPr/>
        </p:nvSpPr>
        <p:spPr>
          <a:xfrm>
            <a:off x="5092262" y="5111501"/>
            <a:ext cx="2554015" cy="400110"/>
          </a:xfrm>
          <a:prstGeom prst="rect">
            <a:avLst/>
          </a:prstGeom>
          <a:noFill/>
        </p:spPr>
        <p:txBody>
          <a:bodyPr wrap="square" rtlCol="0">
            <a:spAutoFit/>
          </a:bodyPr>
          <a:lstStyle/>
          <a:p>
            <a:r>
              <a:rPr lang="en-US" sz="2000" b="1" dirty="0" smtClean="0"/>
              <a:t>       Cartridge</a:t>
            </a:r>
            <a:endParaRPr lang="en-US" b="1" dirty="0"/>
          </a:p>
        </p:txBody>
      </p:sp>
      <p:sp>
        <p:nvSpPr>
          <p:cNvPr id="6" name="TextBox 5"/>
          <p:cNvSpPr txBox="1"/>
          <p:nvPr/>
        </p:nvSpPr>
        <p:spPr>
          <a:xfrm>
            <a:off x="8529173" y="5133227"/>
            <a:ext cx="3760683" cy="707886"/>
          </a:xfrm>
          <a:prstGeom prst="rect">
            <a:avLst/>
          </a:prstGeom>
          <a:noFill/>
        </p:spPr>
        <p:txBody>
          <a:bodyPr wrap="square" rtlCol="0">
            <a:spAutoFit/>
          </a:bodyPr>
          <a:lstStyle/>
          <a:p>
            <a:r>
              <a:rPr lang="en-US" sz="2000" b="1" dirty="0" smtClean="0">
                <a:latin typeface="Century Gothic" pitchFamily="34" charset="0"/>
              </a:rPr>
              <a:t>Drum,MagneticRod,</a:t>
            </a:r>
          </a:p>
          <a:p>
            <a:r>
              <a:rPr lang="en-US" sz="2000" b="1" dirty="0" smtClean="0">
                <a:latin typeface="Century Gothic" pitchFamily="34" charset="0"/>
              </a:rPr>
              <a:t>DoctorBlade</a:t>
            </a:r>
            <a:endParaRPr lang="en-US" b="1" dirty="0">
              <a:latin typeface="Century Gothic" pitchFamily="34" charset="0"/>
            </a:endParaRPr>
          </a:p>
        </p:txBody>
      </p:sp>
    </p:spTree>
    <p:extLst>
      <p:ext uri="{BB962C8B-B14F-4D97-AF65-F5344CB8AC3E}">
        <p14:creationId xmlns:p14="http://schemas.microsoft.com/office/powerpoint/2010/main" val="2824235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1305" y="419325"/>
            <a:ext cx="11813715" cy="643612"/>
          </a:xfrm>
        </p:spPr>
        <p:txBody>
          <a:bodyPr>
            <a:noAutofit/>
          </a:bodyPr>
          <a:lstStyle/>
          <a:p>
            <a:r>
              <a:rPr lang="en-US" sz="4400" dirty="0" smtClean="0">
                <a:solidFill>
                  <a:schemeClr val="tx2"/>
                </a:solidFill>
                <a:latin typeface="Century Gothic" panose="020B0502020202020204" pitchFamily="34" charset="0"/>
              </a:rPr>
              <a:t>LASER PRINTER</a:t>
            </a:r>
            <a:endParaRPr lang="en-US" sz="4400" dirty="0">
              <a:solidFill>
                <a:schemeClr val="tx2"/>
              </a:solidFill>
              <a:latin typeface="Century Gothic" panose="020B0502020202020204" pitchFamily="34" charset="0"/>
            </a:endParaRPr>
          </a:p>
        </p:txBody>
      </p:sp>
      <p:pic>
        <p:nvPicPr>
          <p:cNvPr id="19460" name="Picture 4" descr="C:\Users\sonuverm\Downloads\leser print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7267" y="1423232"/>
            <a:ext cx="7586551" cy="4662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6833" y="1612425"/>
            <a:ext cx="3362283"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Century Gothic" pitchFamily="34" charset="0"/>
              </a:rPr>
              <a:t>Laser printing is an </a:t>
            </a:r>
            <a:r>
              <a:rPr lang="en-US" sz="2400" b="1" dirty="0" smtClean="0">
                <a:latin typeface="Century Gothic" pitchFamily="34" charset="0"/>
              </a:rPr>
              <a:t>electrostatic digital printing</a:t>
            </a:r>
            <a:r>
              <a:rPr lang="en-US" sz="2400" b="1" dirty="0">
                <a:latin typeface="Century Gothic" pitchFamily="34" charset="0"/>
              </a:rPr>
              <a:t> process. It produces high-quality text and graphics</a:t>
            </a:r>
          </a:p>
          <a:p>
            <a:pPr marL="285750" indent="-285750">
              <a:buFont typeface="Arial" panose="020B0604020202020204" pitchFamily="34" charset="0"/>
              <a:buChar char="•"/>
            </a:pPr>
            <a:r>
              <a:rPr lang="en-US" sz="2400" b="1" dirty="0">
                <a:latin typeface="Century Gothic" pitchFamily="34" charset="0"/>
              </a:rPr>
              <a:t>Laser printing </a:t>
            </a:r>
            <a:r>
              <a:rPr lang="en-US" sz="2400" b="1" dirty="0" smtClean="0">
                <a:latin typeface="Century Gothic" pitchFamily="34" charset="0"/>
              </a:rPr>
              <a:t>is invented by Hewlett Packard in 1975</a:t>
            </a:r>
          </a:p>
        </p:txBody>
      </p:sp>
    </p:spTree>
    <p:extLst>
      <p:ext uri="{BB962C8B-B14F-4D97-AF65-F5344CB8AC3E}">
        <p14:creationId xmlns:p14="http://schemas.microsoft.com/office/powerpoint/2010/main" val="994365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itchFamily="34" charset="0"/>
              </a:rPr>
              <a:t>An inkjet printer is a computer peripheral that produces hard copy by spraying ink onto paper.</a:t>
            </a: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INK JET PRINTERS</a:t>
            </a:r>
            <a:endParaRPr lang="en-US" sz="4400" b="1" dirty="0">
              <a:latin typeface="Century Gothic" panose="020B0502020202020204" pitchFamily="34" charset="0"/>
            </a:endParaRPr>
          </a:p>
        </p:txBody>
      </p:sp>
      <p:pic>
        <p:nvPicPr>
          <p:cNvPr id="5124" name="Picture 4" descr="C:\Users\NANDIN\Downloads\HTB10Ts0QpXXXXbuXXXXq6xXFXXX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1" y="2733159"/>
            <a:ext cx="3130549" cy="301759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NANDIN\Downloads\recycle-inkjet-cartridges-30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137" y="2638082"/>
            <a:ext cx="3067539" cy="30675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NANDIN\Downloads\u_1014374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8" y="2748446"/>
            <a:ext cx="3024552" cy="305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28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48" y="1954913"/>
            <a:ext cx="8825659" cy="1245905"/>
          </a:xfrm>
        </p:spPr>
        <p:txBody>
          <a:bodyPr>
            <a:normAutofit/>
          </a:bodyPr>
          <a:lstStyle/>
          <a:p>
            <a:pPr algn="just"/>
            <a:r>
              <a:rPr lang="en-US" sz="4400" dirty="0" smtClean="0">
                <a:effectLst/>
                <a:latin typeface="Century Gothic" panose="020B0502020202020204" pitchFamily="34" charset="0"/>
              </a:rPr>
              <a:t>MICROPROCESSORS</a:t>
            </a:r>
            <a:endParaRPr lang="en-US" sz="4400" dirty="0">
              <a:effectLst/>
              <a:latin typeface="Century Gothic" panose="020B0502020202020204" pitchFamily="34" charset="0"/>
            </a:endParaRPr>
          </a:p>
        </p:txBody>
      </p:sp>
    </p:spTree>
    <p:extLst>
      <p:ext uri="{BB962C8B-B14F-4D97-AF65-F5344CB8AC3E}">
        <p14:creationId xmlns:p14="http://schemas.microsoft.com/office/powerpoint/2010/main" val="2663930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3038" y="1371596"/>
            <a:ext cx="10641997" cy="3915077"/>
          </a:xfrm>
        </p:spPr>
        <p:txBody>
          <a:bodyPr>
            <a:noAutofit/>
          </a:bodyPr>
          <a:lstStyle/>
          <a:p>
            <a:r>
              <a:rPr lang="en-US" sz="2400" b="1" dirty="0" smtClean="0">
                <a:latin typeface="Century Gothic" pitchFamily="34" charset="0"/>
              </a:rPr>
              <a:t>Microprocessor </a:t>
            </a:r>
            <a:r>
              <a:rPr lang="en-US" sz="2400" b="1" dirty="0" smtClean="0">
                <a:latin typeface="Century Gothic" pitchFamily="34" charset="0"/>
              </a:rPr>
              <a:t>is an </a:t>
            </a:r>
            <a:r>
              <a:rPr lang="en-US" sz="2400" b="1" dirty="0">
                <a:latin typeface="Century Gothic" pitchFamily="34" charset="0"/>
              </a:rPr>
              <a:t>integrated circuit that contains all the functions of a central processing unit of a </a:t>
            </a:r>
            <a:r>
              <a:rPr lang="en-US" sz="2400" b="1" dirty="0" smtClean="0">
                <a:latin typeface="Century Gothic" pitchFamily="34" charset="0"/>
              </a:rPr>
              <a:t>computer and </a:t>
            </a:r>
            <a:r>
              <a:rPr lang="en-US" sz="2400" b="1" dirty="0">
                <a:latin typeface="Century Gothic" pitchFamily="34" charset="0"/>
              </a:rPr>
              <a:t>it </a:t>
            </a:r>
            <a:r>
              <a:rPr lang="en-US" sz="2400" b="1" dirty="0" smtClean="0">
                <a:latin typeface="Century Gothic" pitchFamily="34" charset="0"/>
              </a:rPr>
              <a:t>is Made </a:t>
            </a:r>
            <a:r>
              <a:rPr lang="en-US" sz="2400" b="1" dirty="0">
                <a:latin typeface="Century Gothic" pitchFamily="34" charset="0"/>
              </a:rPr>
              <a:t>up of silicon(semi conductor</a:t>
            </a:r>
            <a:r>
              <a:rPr lang="en-US" sz="2400" b="1" dirty="0" smtClean="0">
                <a:latin typeface="Century Gothic" pitchFamily="34" charset="0"/>
              </a:rPr>
              <a:t>).</a:t>
            </a:r>
            <a:endParaRPr lang="en-US" sz="2400" b="1" dirty="0" smtClean="0">
              <a:latin typeface="Century Gothic" pitchFamily="34" charset="0"/>
            </a:endParaRPr>
          </a:p>
          <a:p>
            <a:r>
              <a:rPr lang="en-US" sz="2400" b="1" dirty="0">
                <a:latin typeface="Century Gothic" pitchFamily="34" charset="0"/>
              </a:rPr>
              <a:t> microprocessor </a:t>
            </a:r>
            <a:r>
              <a:rPr lang="en-US" sz="2400" b="1" dirty="0" smtClean="0">
                <a:latin typeface="Century Gothic" pitchFamily="34" charset="0"/>
              </a:rPr>
              <a:t> </a:t>
            </a:r>
            <a:r>
              <a:rPr lang="en-US" sz="2400" b="1" dirty="0">
                <a:latin typeface="Century Gothic" pitchFamily="34" charset="0"/>
              </a:rPr>
              <a:t>incorporates the functions of a computer's central processing unit (CPU) on a single integrated </a:t>
            </a:r>
            <a:r>
              <a:rPr lang="en-US" sz="2400" b="1" dirty="0" smtClean="0">
                <a:latin typeface="Century Gothic" pitchFamily="34" charset="0"/>
              </a:rPr>
              <a:t>circuit</a:t>
            </a:r>
            <a:r>
              <a:rPr lang="en-US" sz="2400" b="1" dirty="0">
                <a:latin typeface="Century Gothic" pitchFamily="34" charset="0"/>
              </a:rPr>
              <a:t> (IC</a:t>
            </a:r>
            <a:r>
              <a:rPr lang="en-US" sz="2400" b="1" dirty="0" smtClean="0">
                <a:latin typeface="Century Gothic" pitchFamily="34" charset="0"/>
              </a:rPr>
              <a:t>)</a:t>
            </a:r>
            <a:r>
              <a:rPr lang="en-US" sz="2400" b="1" dirty="0">
                <a:latin typeface="Century Gothic" pitchFamily="34" charset="0"/>
              </a:rPr>
              <a:t> or at most a few integrated circuits</a:t>
            </a:r>
            <a:r>
              <a:rPr lang="en-US" sz="2400" b="1" dirty="0" smtClean="0">
                <a:latin typeface="Century Gothic" pitchFamily="34" charset="0"/>
              </a:rPr>
              <a:t>.</a:t>
            </a:r>
          </a:p>
          <a:p>
            <a:r>
              <a:rPr lang="en-US" sz="2400" b="1" dirty="0" smtClean="0">
                <a:latin typeface="Century Gothic" pitchFamily="34" charset="0"/>
              </a:rPr>
              <a:t>It is engine that goes into motion when your computer on</a:t>
            </a:r>
            <a:r>
              <a:rPr lang="en-US" sz="2400" b="1" dirty="0" smtClean="0">
                <a:latin typeface="Century Gothic" pitchFamily="34" charset="0"/>
              </a:rPr>
              <a:t>.</a:t>
            </a:r>
            <a:endParaRPr lang="en-US" sz="2400" b="1" dirty="0" smtClean="0">
              <a:latin typeface="Century Gothic" pitchFamily="34" charset="0"/>
            </a:endParaRPr>
          </a:p>
        </p:txBody>
      </p:sp>
      <p:sp>
        <p:nvSpPr>
          <p:cNvPr id="2" name="Title 1"/>
          <p:cNvSpPr>
            <a:spLocks noGrp="1"/>
          </p:cNvSpPr>
          <p:nvPr>
            <p:ph type="title"/>
          </p:nvPr>
        </p:nvSpPr>
        <p:spPr>
          <a:xfrm>
            <a:off x="630347" y="90102"/>
            <a:ext cx="9404723" cy="1400530"/>
          </a:xfrm>
        </p:spPr>
        <p:txBody>
          <a:bodyPr>
            <a:normAutofit/>
          </a:bodyPr>
          <a:lstStyle/>
          <a:p>
            <a:r>
              <a:rPr lang="en-US" sz="4400" dirty="0" smtClean="0">
                <a:latin typeface="Century Gothic" panose="020B0502020202020204" pitchFamily="34" charset="0"/>
              </a:rPr>
              <a:t>What it is</a:t>
            </a:r>
            <a:r>
              <a:rPr lang="en-US" sz="4400" dirty="0">
                <a:latin typeface="Century Gothic" panose="020B0502020202020204" pitchFamily="34" charset="0"/>
              </a:rPr>
              <a:t> </a:t>
            </a:r>
            <a:r>
              <a:rPr lang="en-US" sz="4400" dirty="0" smtClean="0">
                <a:latin typeface="Century Gothic" panose="020B0502020202020204" pitchFamily="34" charset="0"/>
              </a:rPr>
              <a:t>Microprocessor?</a:t>
            </a:r>
            <a:endParaRPr lang="en-US" sz="4400" dirty="0">
              <a:latin typeface="Century Gothic" panose="020B0502020202020204" pitchFamily="34" charset="0"/>
            </a:endParaRPr>
          </a:p>
        </p:txBody>
      </p:sp>
    </p:spTree>
    <p:extLst>
      <p:ext uri="{BB962C8B-B14F-4D97-AF65-F5344CB8AC3E}">
        <p14:creationId xmlns:p14="http://schemas.microsoft.com/office/powerpoint/2010/main" val="2020993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dirty="0" smtClean="0">
                <a:latin typeface="Century Gothic" pitchFamily="34" charset="0"/>
              </a:rPr>
              <a:t>Intel</a:t>
            </a:r>
          </a:p>
          <a:p>
            <a:r>
              <a:rPr lang="en-US" sz="2400" b="1" dirty="0" smtClean="0">
                <a:latin typeface="Century Gothic" pitchFamily="34" charset="0"/>
              </a:rPr>
              <a:t>AMD(Advanced Micro Devices)</a:t>
            </a:r>
          </a:p>
          <a:p>
            <a:r>
              <a:rPr lang="en-US" sz="2400" b="1" dirty="0" smtClean="0">
                <a:latin typeface="Century Gothic" pitchFamily="34" charset="0"/>
              </a:rPr>
              <a:t>Qualcomm</a:t>
            </a:r>
            <a:endParaRPr lang="en-US" sz="2400" b="1" dirty="0">
              <a:latin typeface="Century Gothic" pitchFamily="34" charset="0"/>
            </a:endParaRPr>
          </a:p>
          <a:p>
            <a:r>
              <a:rPr lang="en-US" sz="2400" b="1" dirty="0" smtClean="0">
                <a:latin typeface="Century Gothic" pitchFamily="34" charset="0"/>
              </a:rPr>
              <a:t>NVIDIA</a:t>
            </a:r>
            <a:endParaRPr lang="en-US" sz="2400" b="1" dirty="0">
              <a:latin typeface="Century Gothic" pitchFamily="34" charset="0"/>
            </a:endParaRPr>
          </a:p>
          <a:p>
            <a:r>
              <a:rPr lang="en-US" sz="2400" b="1" dirty="0" smtClean="0">
                <a:latin typeface="Century Gothic" pitchFamily="34" charset="0"/>
              </a:rPr>
              <a:t>IBM</a:t>
            </a:r>
            <a:endParaRPr lang="en-US" sz="2400" b="1" dirty="0">
              <a:latin typeface="Century Gothic" pitchFamily="34" charset="0"/>
            </a:endParaRPr>
          </a:p>
          <a:p>
            <a:r>
              <a:rPr lang="en-US" sz="2400" b="1" dirty="0" smtClean="0">
                <a:latin typeface="Century Gothic" pitchFamily="34" charset="0"/>
              </a:rPr>
              <a:t>Samsung</a:t>
            </a:r>
            <a:endParaRPr lang="en-US" sz="2400" b="1" dirty="0">
              <a:latin typeface="Century Gothic" pitchFamily="34" charset="0"/>
            </a:endParaRPr>
          </a:p>
          <a:p>
            <a:r>
              <a:rPr lang="en-US" sz="2400" b="1" dirty="0" smtClean="0">
                <a:latin typeface="Century Gothic" pitchFamily="34" charset="0"/>
              </a:rPr>
              <a:t>Motorola</a:t>
            </a:r>
            <a:endParaRPr lang="en-US" sz="2400" b="1" dirty="0">
              <a:latin typeface="Century Gothic" pitchFamily="34" charset="0"/>
            </a:endParaRPr>
          </a:p>
          <a:p>
            <a:r>
              <a:rPr lang="en-US" sz="2400" b="1" dirty="0">
                <a:latin typeface="Century Gothic" pitchFamily="34" charset="0"/>
              </a:rPr>
              <a:t>Hewlett-Packard </a:t>
            </a:r>
            <a:r>
              <a:rPr lang="en-US" sz="2400" b="1" dirty="0" smtClean="0">
                <a:latin typeface="Century Gothic" pitchFamily="34" charset="0"/>
              </a:rPr>
              <a:t>(HP)</a:t>
            </a:r>
            <a:endParaRPr lang="en-US" sz="2400" b="1" dirty="0">
              <a:latin typeface="Century Gothic" pitchFamily="34" charset="0"/>
            </a:endParaRPr>
          </a:p>
          <a:p>
            <a:endParaRPr lang="en-US"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Manufactures of Microprocessor</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5900054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itchFamily="34" charset="0"/>
              </a:rPr>
              <a:t>First Microprocessor intel 4004 was released in the year 1971. </a:t>
            </a:r>
            <a:endParaRPr lang="en-US" sz="2400" b="1" dirty="0" smtClean="0">
              <a:latin typeface="Century Gothic" pitchFamily="34" charset="0"/>
            </a:endParaRPr>
          </a:p>
          <a:p>
            <a:r>
              <a:rPr lang="en-US" sz="2400" b="1" dirty="0" smtClean="0">
                <a:latin typeface="Century Gothic" pitchFamily="34" charset="0"/>
              </a:rPr>
              <a:t>It is a 4 bit microprocessor.</a:t>
            </a:r>
            <a:endParaRPr lang="en-US" sz="2400" b="1" dirty="0" smtClean="0">
              <a:latin typeface="Century Gothic" pitchFamily="34" charset="0"/>
            </a:endParaRPr>
          </a:p>
          <a:p>
            <a:r>
              <a:rPr lang="en-US" sz="2400" b="1" dirty="0" smtClean="0">
                <a:latin typeface="Century Gothic" pitchFamily="34" charset="0"/>
              </a:rPr>
              <a:t>Invented by </a:t>
            </a:r>
            <a:r>
              <a:rPr lang="en-US" sz="2400" b="1" dirty="0" err="1" smtClean="0">
                <a:latin typeface="Century Gothic" pitchFamily="34" charset="0"/>
              </a:rPr>
              <a:t>Tedd</a:t>
            </a:r>
            <a:r>
              <a:rPr lang="en-US" sz="2400" b="1" dirty="0" smtClean="0">
                <a:latin typeface="Century Gothic" pitchFamily="34" charset="0"/>
              </a:rPr>
              <a:t> Hoff.</a:t>
            </a:r>
          </a:p>
          <a:p>
            <a:r>
              <a:rPr lang="en-US" sz="2400" b="1" dirty="0" smtClean="0">
                <a:latin typeface="Century Gothic" pitchFamily="34" charset="0"/>
              </a:rPr>
              <a:t>It was used in Calculators.</a:t>
            </a:r>
          </a:p>
          <a:p>
            <a:r>
              <a:rPr lang="en-US" sz="2400" b="1" dirty="0">
                <a:latin typeface="Century Gothic" pitchFamily="34" charset="0"/>
              </a:rPr>
              <a:t>First Indian Microprocessor was released on Sep 17, 2008.</a:t>
            </a:r>
          </a:p>
          <a:p>
            <a:r>
              <a:rPr lang="en-US" sz="2400" b="1" dirty="0" smtClean="0">
                <a:latin typeface="Century Gothic" pitchFamily="34" charset="0"/>
              </a:rPr>
              <a:t>The latest Microprocessor – intel i9 of (2.6 GHz speed).</a:t>
            </a:r>
            <a:endParaRPr lang="en-US" sz="2400" b="1" dirty="0">
              <a:latin typeface="Century Gothic"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FIRST INDIAN MICROPROCESSOR</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4088289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b="1" dirty="0" smtClean="0">
                <a:latin typeface="Century Gothic" panose="020B0502020202020204" pitchFamily="34" charset="0"/>
              </a:rPr>
              <a:t>INTRODUCTION</a:t>
            </a:r>
          </a:p>
          <a:p>
            <a:r>
              <a:rPr lang="en-US" sz="2400" b="1" dirty="0" smtClean="0">
                <a:latin typeface="Century Gothic" panose="020B0502020202020204" pitchFamily="34" charset="0"/>
              </a:rPr>
              <a:t>INPUT DEVICES</a:t>
            </a:r>
          </a:p>
          <a:p>
            <a:r>
              <a:rPr lang="en-US" sz="2400" b="1" dirty="0" smtClean="0">
                <a:latin typeface="Century Gothic" panose="020B0502020202020204" pitchFamily="34" charset="0"/>
              </a:rPr>
              <a:t>OUTPUT DEVICES</a:t>
            </a:r>
          </a:p>
          <a:p>
            <a:r>
              <a:rPr lang="en-US" sz="2400" b="1" dirty="0" smtClean="0">
                <a:latin typeface="Century Gothic" panose="020B0502020202020204" pitchFamily="34" charset="0"/>
              </a:rPr>
              <a:t>CPU</a:t>
            </a:r>
          </a:p>
          <a:p>
            <a:r>
              <a:rPr lang="en-US" sz="2400" b="1" dirty="0" smtClean="0">
                <a:latin typeface="Century Gothic" panose="020B0502020202020204" pitchFamily="34" charset="0"/>
              </a:rPr>
              <a:t>MEMORY</a:t>
            </a:r>
          </a:p>
          <a:p>
            <a:r>
              <a:rPr lang="en-US" sz="2400" b="1" dirty="0" smtClean="0">
                <a:latin typeface="Century Gothic" panose="020B0502020202020204" pitchFamily="34" charset="0"/>
              </a:rPr>
              <a:t>MOTHER BOARD</a:t>
            </a:r>
          </a:p>
          <a:p>
            <a:r>
              <a:rPr lang="en-US" sz="2400" b="1" dirty="0" smtClean="0">
                <a:latin typeface="Century Gothic" panose="020B0502020202020204" pitchFamily="34" charset="0"/>
              </a:rPr>
              <a:t>SMPS</a:t>
            </a:r>
          </a:p>
          <a:p>
            <a:r>
              <a:rPr lang="en-US" sz="2400" b="1" dirty="0" smtClean="0">
                <a:latin typeface="Century Gothic" panose="020B0502020202020204" pitchFamily="34" charset="0"/>
              </a:rPr>
              <a:t>STORAGE</a:t>
            </a:r>
            <a:endParaRPr lang="en-US" sz="2400" b="1" dirty="0">
              <a:latin typeface="Century Gothic" panose="020B0502020202020204" pitchFamily="34" charset="0"/>
            </a:endParaRPr>
          </a:p>
        </p:txBody>
      </p:sp>
      <p:sp>
        <p:nvSpPr>
          <p:cNvPr id="3" name="Title 2"/>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622145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29422703"/>
              </p:ext>
            </p:extLst>
          </p:nvPr>
        </p:nvGraphicFramePr>
        <p:xfrm>
          <a:off x="4716619" y="243749"/>
          <a:ext cx="6571491" cy="6183656"/>
        </p:xfrm>
        <a:graphic>
          <a:graphicData uri="http://schemas.openxmlformats.org/drawingml/2006/table">
            <a:tbl>
              <a:tblPr firstRow="1" bandRow="1">
                <a:tableStyleId>{5C22544A-7EE6-4342-B048-85BDC9FD1C3A}</a:tableStyleId>
              </a:tblPr>
              <a:tblGrid>
                <a:gridCol w="2314802"/>
                <a:gridCol w="2011716"/>
                <a:gridCol w="967966"/>
                <a:gridCol w="1277007"/>
              </a:tblGrid>
              <a:tr h="609502">
                <a:tc>
                  <a:txBody>
                    <a:bodyPr/>
                    <a:lstStyle/>
                    <a:p>
                      <a:r>
                        <a:rPr lang="en-US" dirty="0" smtClean="0"/>
                        <a:t>MICROPROCESSOR</a:t>
                      </a:r>
                      <a:r>
                        <a:rPr lang="en-US" baseline="0" dirty="0" smtClean="0"/>
                        <a:t> </a:t>
                      </a:r>
                      <a:endParaRPr lang="en-US" dirty="0"/>
                    </a:p>
                  </a:txBody>
                  <a:tcPr/>
                </a:tc>
                <a:tc>
                  <a:txBody>
                    <a:bodyPr/>
                    <a:lstStyle/>
                    <a:p>
                      <a:r>
                        <a:rPr lang="en-US" dirty="0" smtClean="0"/>
                        <a:t>PRODUCTION</a:t>
                      </a:r>
                      <a:r>
                        <a:rPr lang="en-US" baseline="0" dirty="0" smtClean="0"/>
                        <a:t> </a:t>
                      </a:r>
                      <a:r>
                        <a:rPr lang="en-US" dirty="0" smtClean="0"/>
                        <a:t>YEAR</a:t>
                      </a:r>
                      <a:endParaRPr lang="en-US" dirty="0"/>
                    </a:p>
                  </a:txBody>
                  <a:tcPr/>
                </a:tc>
                <a:tc>
                  <a:txBody>
                    <a:bodyPr/>
                    <a:lstStyle/>
                    <a:p>
                      <a:r>
                        <a:rPr kumimoji="0" lang="en-US" b="1" kern="1200" dirty="0" smtClean="0">
                          <a:solidFill>
                            <a:schemeClr val="lt1"/>
                          </a:solidFill>
                          <a:latin typeface="+mn-lt"/>
                          <a:ea typeface="+mn-ea"/>
                          <a:cs typeface="+mn-cs"/>
                        </a:rPr>
                        <a:t>BIT</a:t>
                      </a:r>
                    </a:p>
                  </a:txBody>
                  <a:tcPr/>
                </a:tc>
                <a:tc>
                  <a:txBody>
                    <a:bodyPr/>
                    <a:lstStyle/>
                    <a:p>
                      <a:r>
                        <a:rPr kumimoji="0" lang="en-US" b="1" kern="1200" dirty="0" smtClean="0">
                          <a:solidFill>
                            <a:schemeClr val="lt1"/>
                          </a:solidFill>
                          <a:latin typeface="+mn-lt"/>
                          <a:ea typeface="+mn-ea"/>
                          <a:cs typeface="+mn-cs"/>
                        </a:rPr>
                        <a:t>SPEED</a:t>
                      </a:r>
                    </a:p>
                  </a:txBody>
                  <a:tcPr/>
                </a:tc>
              </a:tr>
              <a:tr h="369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 4004</a:t>
                      </a:r>
                    </a:p>
                  </a:txBody>
                  <a:tcPr/>
                </a:tc>
                <a:tc>
                  <a:txBody>
                    <a:bodyPr/>
                    <a:lstStyle/>
                    <a:p>
                      <a:r>
                        <a:rPr lang="en-US" dirty="0" smtClean="0"/>
                        <a:t>1971</a:t>
                      </a:r>
                      <a:endParaRPr lang="en-US" dirty="0"/>
                    </a:p>
                  </a:txBody>
                  <a:tcPr/>
                </a:tc>
                <a:tc>
                  <a:txBody>
                    <a:bodyPr/>
                    <a:lstStyle/>
                    <a:p>
                      <a:r>
                        <a:rPr lang="en-US" dirty="0" smtClean="0"/>
                        <a:t>4 bit</a:t>
                      </a:r>
                      <a:endParaRPr lang="en-US" dirty="0"/>
                    </a:p>
                  </a:txBody>
                  <a:tcPr/>
                </a:tc>
                <a:tc>
                  <a:txBody>
                    <a:bodyPr/>
                    <a:lstStyle/>
                    <a:p>
                      <a:r>
                        <a:rPr lang="en-US" dirty="0" smtClean="0"/>
                        <a:t>740KHz</a:t>
                      </a:r>
                      <a:endParaRPr lang="en-US" dirty="0"/>
                    </a:p>
                  </a:txBody>
                  <a:tcPr/>
                </a:tc>
              </a:tr>
              <a:tr h="3228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 4040</a:t>
                      </a:r>
                    </a:p>
                  </a:txBody>
                  <a:tcPr/>
                </a:tc>
                <a:tc>
                  <a:txBody>
                    <a:bodyPr/>
                    <a:lstStyle/>
                    <a:p>
                      <a:r>
                        <a:rPr lang="en-US" dirty="0" smtClean="0"/>
                        <a:t>1974</a:t>
                      </a:r>
                      <a:endParaRPr lang="en-US" dirty="0"/>
                    </a:p>
                  </a:txBody>
                  <a:tcPr/>
                </a:tc>
                <a:tc>
                  <a:txBody>
                    <a:bodyPr/>
                    <a:lstStyle/>
                    <a:p>
                      <a:r>
                        <a:rPr lang="en-US" dirty="0" smtClean="0"/>
                        <a:t>4</a:t>
                      </a:r>
                      <a:r>
                        <a:rPr lang="en-US" baseline="0" dirty="0" smtClean="0"/>
                        <a:t> bit</a:t>
                      </a:r>
                      <a:endParaRPr lang="en-US" dirty="0"/>
                    </a:p>
                  </a:txBody>
                  <a:tcPr/>
                </a:tc>
                <a:tc>
                  <a:txBody>
                    <a:bodyPr/>
                    <a:lstStyle/>
                    <a:p>
                      <a:r>
                        <a:rPr lang="en-US" dirty="0" smtClean="0"/>
                        <a:t>500</a:t>
                      </a:r>
                      <a:endParaRPr lang="en-US" dirty="0"/>
                    </a:p>
                  </a:txBody>
                  <a:tcPr/>
                </a:tc>
              </a:tr>
              <a:tr h="369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a:t>
                      </a:r>
                      <a:r>
                        <a:rPr lang="en-US" baseline="0" dirty="0" smtClean="0"/>
                        <a:t> 8008</a:t>
                      </a:r>
                      <a:endParaRPr lang="en-US" dirty="0" smtClean="0"/>
                    </a:p>
                  </a:txBody>
                  <a:tcPr/>
                </a:tc>
                <a:tc>
                  <a:txBody>
                    <a:bodyPr/>
                    <a:lstStyle/>
                    <a:p>
                      <a:r>
                        <a:rPr lang="en-US" dirty="0" smtClean="0"/>
                        <a:t>1972</a:t>
                      </a:r>
                      <a:endParaRPr lang="en-US" dirty="0"/>
                    </a:p>
                  </a:txBody>
                  <a:tcPr/>
                </a:tc>
                <a:tc>
                  <a:txBody>
                    <a:bodyPr/>
                    <a:lstStyle/>
                    <a:p>
                      <a:r>
                        <a:rPr lang="en-US" dirty="0" smtClean="0"/>
                        <a:t>8 bit</a:t>
                      </a:r>
                      <a:endParaRPr lang="en-US" dirty="0"/>
                    </a:p>
                  </a:txBody>
                  <a:tcPr/>
                </a:tc>
                <a:tc>
                  <a:txBody>
                    <a:bodyPr/>
                    <a:lstStyle/>
                    <a:p>
                      <a:r>
                        <a:rPr lang="en-US" dirty="0" smtClean="0"/>
                        <a:t>500KHz</a:t>
                      </a:r>
                      <a:endParaRPr lang="en-US" dirty="0"/>
                    </a:p>
                  </a:txBody>
                  <a:tcPr/>
                </a:tc>
              </a:tr>
              <a:tr h="369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 8080</a:t>
                      </a:r>
                    </a:p>
                  </a:txBody>
                  <a:tcPr/>
                </a:tc>
                <a:tc>
                  <a:txBody>
                    <a:bodyPr/>
                    <a:lstStyle/>
                    <a:p>
                      <a:r>
                        <a:rPr lang="en-US" dirty="0" smtClean="0"/>
                        <a:t>1973</a:t>
                      </a:r>
                      <a:endParaRPr lang="en-US" dirty="0"/>
                    </a:p>
                  </a:txBody>
                  <a:tcPr/>
                </a:tc>
                <a:tc>
                  <a:txBody>
                    <a:bodyPr/>
                    <a:lstStyle/>
                    <a:p>
                      <a:r>
                        <a:rPr lang="en-US" dirty="0" smtClean="0"/>
                        <a:t>8 bit</a:t>
                      </a:r>
                      <a:endParaRPr lang="en-US" dirty="0"/>
                    </a:p>
                  </a:txBody>
                  <a:tcPr/>
                </a:tc>
                <a:tc>
                  <a:txBody>
                    <a:bodyPr/>
                    <a:lstStyle/>
                    <a:p>
                      <a:r>
                        <a:rPr lang="en-US" dirty="0" smtClean="0"/>
                        <a:t>2MHz</a:t>
                      </a:r>
                      <a:endParaRPr lang="en-US" dirty="0"/>
                    </a:p>
                  </a:txBody>
                  <a:tcPr/>
                </a:tc>
              </a:tr>
              <a:tr h="369844">
                <a:tc>
                  <a:txBody>
                    <a:bodyPr/>
                    <a:lstStyle/>
                    <a:p>
                      <a:r>
                        <a:rPr lang="en-US" dirty="0" smtClean="0"/>
                        <a:t>INTEL 8085</a:t>
                      </a:r>
                      <a:endParaRPr lang="en-US" dirty="0"/>
                    </a:p>
                  </a:txBody>
                  <a:tcPr/>
                </a:tc>
                <a:tc>
                  <a:txBody>
                    <a:bodyPr/>
                    <a:lstStyle/>
                    <a:p>
                      <a:r>
                        <a:rPr lang="en-US" dirty="0" smtClean="0"/>
                        <a:t>1975</a:t>
                      </a:r>
                      <a:endParaRPr lang="en-US" dirty="0"/>
                    </a:p>
                  </a:txBody>
                  <a:tcPr/>
                </a:tc>
                <a:tc>
                  <a:txBody>
                    <a:bodyPr/>
                    <a:lstStyle/>
                    <a:p>
                      <a:r>
                        <a:rPr lang="en-US" dirty="0" smtClean="0"/>
                        <a:t>8 bit</a:t>
                      </a:r>
                      <a:endParaRPr lang="en-US" dirty="0"/>
                    </a:p>
                  </a:txBody>
                  <a:tcPr/>
                </a:tc>
                <a:tc>
                  <a:txBody>
                    <a:bodyPr/>
                    <a:lstStyle/>
                    <a:p>
                      <a:r>
                        <a:rPr lang="en-US" dirty="0" smtClean="0"/>
                        <a:t>3MHz</a:t>
                      </a:r>
                    </a:p>
                  </a:txBody>
                  <a:tcPr/>
                </a:tc>
              </a:tr>
              <a:tr h="369844">
                <a:tc>
                  <a:txBody>
                    <a:bodyPr/>
                    <a:lstStyle/>
                    <a:p>
                      <a:r>
                        <a:rPr lang="en-US" dirty="0" smtClean="0"/>
                        <a:t>INTEL 8088</a:t>
                      </a:r>
                      <a:endParaRPr lang="en-US" dirty="0"/>
                    </a:p>
                  </a:txBody>
                  <a:tcPr/>
                </a:tc>
                <a:tc>
                  <a:txBody>
                    <a:bodyPr/>
                    <a:lstStyle/>
                    <a:p>
                      <a:r>
                        <a:rPr lang="en-US" dirty="0" smtClean="0"/>
                        <a:t>1979</a:t>
                      </a:r>
                      <a:endParaRPr lang="en-US" dirty="0"/>
                    </a:p>
                  </a:txBody>
                  <a:tcPr/>
                </a:tc>
                <a:tc>
                  <a:txBody>
                    <a:bodyPr/>
                    <a:lstStyle/>
                    <a:p>
                      <a:r>
                        <a:rPr lang="en-US" dirty="0" smtClean="0"/>
                        <a:t>16 bit</a:t>
                      </a:r>
                      <a:endParaRPr lang="en-US" dirty="0"/>
                    </a:p>
                  </a:txBody>
                  <a:tcPr/>
                </a:tc>
                <a:tc>
                  <a:txBody>
                    <a:bodyPr/>
                    <a:lstStyle/>
                    <a:p>
                      <a:r>
                        <a:rPr lang="en-US" dirty="0" smtClean="0"/>
                        <a:t>5MHz</a:t>
                      </a:r>
                      <a:endParaRPr lang="en-US" dirty="0"/>
                    </a:p>
                  </a:txBody>
                  <a:tcPr/>
                </a:tc>
              </a:tr>
              <a:tr h="369844">
                <a:tc>
                  <a:txBody>
                    <a:bodyPr/>
                    <a:lstStyle/>
                    <a:p>
                      <a:r>
                        <a:rPr lang="en-US" dirty="0" smtClean="0"/>
                        <a:t>INTEL 80186</a:t>
                      </a:r>
                      <a:endParaRPr lang="en-US" dirty="0"/>
                    </a:p>
                  </a:txBody>
                  <a:tcPr/>
                </a:tc>
                <a:tc>
                  <a:txBody>
                    <a:bodyPr/>
                    <a:lstStyle/>
                    <a:p>
                      <a:r>
                        <a:rPr lang="en-US" dirty="0" smtClean="0"/>
                        <a:t>1982</a:t>
                      </a:r>
                      <a:endParaRPr lang="en-US" dirty="0"/>
                    </a:p>
                  </a:txBody>
                  <a:tcPr/>
                </a:tc>
                <a:tc>
                  <a:txBody>
                    <a:bodyPr/>
                    <a:lstStyle/>
                    <a:p>
                      <a:r>
                        <a:rPr lang="en-US" dirty="0" smtClean="0"/>
                        <a:t>16 bit</a:t>
                      </a:r>
                      <a:endParaRPr lang="en-US" dirty="0"/>
                    </a:p>
                  </a:txBody>
                  <a:tcPr/>
                </a:tc>
                <a:tc>
                  <a:txBody>
                    <a:bodyPr/>
                    <a:lstStyle/>
                    <a:p>
                      <a:r>
                        <a:rPr lang="en-US" dirty="0" smtClean="0"/>
                        <a:t>6MHz</a:t>
                      </a:r>
                      <a:endParaRPr lang="en-US" dirty="0"/>
                    </a:p>
                  </a:txBody>
                  <a:tcPr/>
                </a:tc>
              </a:tr>
              <a:tr h="369844">
                <a:tc>
                  <a:txBody>
                    <a:bodyPr/>
                    <a:lstStyle/>
                    <a:p>
                      <a:r>
                        <a:rPr lang="en-US" dirty="0" smtClean="0"/>
                        <a:t>INTEL 80286</a:t>
                      </a:r>
                      <a:endParaRPr lang="en-US" dirty="0"/>
                    </a:p>
                  </a:txBody>
                  <a:tcPr/>
                </a:tc>
                <a:tc>
                  <a:txBody>
                    <a:bodyPr/>
                    <a:lstStyle/>
                    <a:p>
                      <a:r>
                        <a:rPr lang="en-US" dirty="0" smtClean="0"/>
                        <a:t>1983</a:t>
                      </a:r>
                      <a:endParaRPr lang="en-US" dirty="0"/>
                    </a:p>
                  </a:txBody>
                  <a:tcPr/>
                </a:tc>
                <a:tc>
                  <a:txBody>
                    <a:bodyPr/>
                    <a:lstStyle/>
                    <a:p>
                      <a:r>
                        <a:rPr lang="en-US" dirty="0" smtClean="0"/>
                        <a:t>16 bit</a:t>
                      </a:r>
                      <a:endParaRPr lang="en-US" dirty="0"/>
                    </a:p>
                  </a:txBody>
                  <a:tcPr/>
                </a:tc>
                <a:tc>
                  <a:txBody>
                    <a:bodyPr/>
                    <a:lstStyle/>
                    <a:p>
                      <a:r>
                        <a:rPr lang="en-US" dirty="0" smtClean="0"/>
                        <a:t>8MHz</a:t>
                      </a:r>
                      <a:endParaRPr lang="en-US" dirty="0"/>
                    </a:p>
                  </a:txBody>
                  <a:tcPr/>
                </a:tc>
              </a:tr>
              <a:tr h="369844">
                <a:tc>
                  <a:txBody>
                    <a:bodyPr/>
                    <a:lstStyle/>
                    <a:p>
                      <a:r>
                        <a:rPr lang="en-US" dirty="0" smtClean="0"/>
                        <a:t>INTEL 80386</a:t>
                      </a:r>
                      <a:endParaRPr lang="en-US" dirty="0"/>
                    </a:p>
                  </a:txBody>
                  <a:tcPr/>
                </a:tc>
                <a:tc>
                  <a:txBody>
                    <a:bodyPr/>
                    <a:lstStyle/>
                    <a:p>
                      <a:r>
                        <a:rPr lang="en-US" dirty="0" smtClean="0"/>
                        <a:t>1986</a:t>
                      </a:r>
                      <a:endParaRPr lang="en-US" dirty="0"/>
                    </a:p>
                  </a:txBody>
                  <a:tcPr/>
                </a:tc>
                <a:tc>
                  <a:txBody>
                    <a:bodyPr/>
                    <a:lstStyle/>
                    <a:p>
                      <a:r>
                        <a:rPr lang="en-US" dirty="0" smtClean="0"/>
                        <a:t>32 bit</a:t>
                      </a:r>
                      <a:endParaRPr lang="en-US" dirty="0"/>
                    </a:p>
                  </a:txBody>
                  <a:tcPr/>
                </a:tc>
                <a:tc>
                  <a:txBody>
                    <a:bodyPr/>
                    <a:lstStyle/>
                    <a:p>
                      <a:r>
                        <a:rPr lang="en-US" dirty="0" smtClean="0"/>
                        <a:t>16MHz</a:t>
                      </a:r>
                      <a:endParaRPr lang="en-US" dirty="0"/>
                    </a:p>
                  </a:txBody>
                  <a:tcPr/>
                </a:tc>
              </a:tr>
              <a:tr h="369844">
                <a:tc>
                  <a:txBody>
                    <a:bodyPr/>
                    <a:lstStyle/>
                    <a:p>
                      <a:r>
                        <a:rPr lang="en-US" dirty="0" smtClean="0"/>
                        <a:t>INTEL 80486</a:t>
                      </a:r>
                      <a:endParaRPr lang="en-US" dirty="0"/>
                    </a:p>
                  </a:txBody>
                  <a:tcPr/>
                </a:tc>
                <a:tc>
                  <a:txBody>
                    <a:bodyPr/>
                    <a:lstStyle/>
                    <a:p>
                      <a:r>
                        <a:rPr lang="en-US" dirty="0" smtClean="0"/>
                        <a:t>1989</a:t>
                      </a:r>
                      <a:endParaRPr lang="en-US" dirty="0"/>
                    </a:p>
                  </a:txBody>
                  <a:tcPr/>
                </a:tc>
                <a:tc>
                  <a:txBody>
                    <a:bodyPr/>
                    <a:lstStyle/>
                    <a:p>
                      <a:r>
                        <a:rPr lang="en-US" dirty="0" smtClean="0"/>
                        <a:t>32 bit</a:t>
                      </a:r>
                      <a:endParaRPr lang="en-US" dirty="0"/>
                    </a:p>
                  </a:txBody>
                  <a:tcPr/>
                </a:tc>
                <a:tc>
                  <a:txBody>
                    <a:bodyPr/>
                    <a:lstStyle/>
                    <a:p>
                      <a:r>
                        <a:rPr lang="en-US" dirty="0" smtClean="0"/>
                        <a:t>16MHz</a:t>
                      </a:r>
                      <a:endParaRPr lang="en-US" dirty="0"/>
                    </a:p>
                  </a:txBody>
                  <a:tcPr/>
                </a:tc>
              </a:tr>
              <a:tr h="369844">
                <a:tc>
                  <a:txBody>
                    <a:bodyPr/>
                    <a:lstStyle/>
                    <a:p>
                      <a:r>
                        <a:rPr lang="en-US" dirty="0" smtClean="0"/>
                        <a:t>PENTIUM</a:t>
                      </a:r>
                      <a:endParaRPr lang="en-US" dirty="0"/>
                    </a:p>
                  </a:txBody>
                  <a:tcPr/>
                </a:tc>
                <a:tc>
                  <a:txBody>
                    <a:bodyPr/>
                    <a:lstStyle/>
                    <a:p>
                      <a:r>
                        <a:rPr lang="en-US" dirty="0" smtClean="0"/>
                        <a:t>1993</a:t>
                      </a:r>
                      <a:endParaRPr lang="en-US" dirty="0"/>
                    </a:p>
                  </a:txBody>
                  <a:tcPr/>
                </a:tc>
                <a:tc>
                  <a:txBody>
                    <a:bodyPr/>
                    <a:lstStyle/>
                    <a:p>
                      <a:r>
                        <a:rPr lang="en-US" dirty="0" smtClean="0"/>
                        <a:t>32 bit</a:t>
                      </a:r>
                      <a:endParaRPr lang="en-US" dirty="0"/>
                    </a:p>
                  </a:txBody>
                  <a:tcPr/>
                </a:tc>
                <a:tc>
                  <a:txBody>
                    <a:bodyPr/>
                    <a:lstStyle/>
                    <a:p>
                      <a:r>
                        <a:rPr lang="en-US" dirty="0" smtClean="0"/>
                        <a:t>60MHz</a:t>
                      </a:r>
                      <a:endParaRPr lang="en-US" dirty="0"/>
                    </a:p>
                  </a:txBody>
                  <a:tcPr/>
                </a:tc>
              </a:tr>
              <a:tr h="369844">
                <a:tc>
                  <a:txBody>
                    <a:bodyPr/>
                    <a:lstStyle/>
                    <a:p>
                      <a:r>
                        <a:rPr lang="en-US" dirty="0" smtClean="0"/>
                        <a:t>PENTIUM PRO</a:t>
                      </a:r>
                      <a:endParaRPr lang="en-US" dirty="0"/>
                    </a:p>
                  </a:txBody>
                  <a:tcPr/>
                </a:tc>
                <a:tc>
                  <a:txBody>
                    <a:bodyPr/>
                    <a:lstStyle/>
                    <a:p>
                      <a:r>
                        <a:rPr lang="en-US" dirty="0" smtClean="0"/>
                        <a:t>1995</a:t>
                      </a:r>
                      <a:endParaRPr lang="en-US" dirty="0"/>
                    </a:p>
                  </a:txBody>
                  <a:tcPr/>
                </a:tc>
                <a:tc>
                  <a:txBody>
                    <a:bodyPr/>
                    <a:lstStyle/>
                    <a:p>
                      <a:r>
                        <a:rPr lang="en-US" dirty="0" smtClean="0"/>
                        <a:t>32 bit</a:t>
                      </a:r>
                      <a:endParaRPr lang="en-US" dirty="0"/>
                    </a:p>
                  </a:txBody>
                  <a:tcPr/>
                </a:tc>
                <a:tc>
                  <a:txBody>
                    <a:bodyPr/>
                    <a:lstStyle/>
                    <a:p>
                      <a:r>
                        <a:rPr lang="en-US" dirty="0" smtClean="0"/>
                        <a:t>200MHz</a:t>
                      </a:r>
                      <a:endParaRPr lang="en-US" dirty="0"/>
                    </a:p>
                  </a:txBody>
                  <a:tcPr/>
                </a:tc>
              </a:tr>
              <a:tr h="369844">
                <a:tc>
                  <a:txBody>
                    <a:bodyPr/>
                    <a:lstStyle/>
                    <a:p>
                      <a:r>
                        <a:rPr lang="en-US" dirty="0" smtClean="0"/>
                        <a:t>PENTIUM II</a:t>
                      </a:r>
                      <a:endParaRPr lang="en-US" dirty="0"/>
                    </a:p>
                  </a:txBody>
                  <a:tcPr/>
                </a:tc>
                <a:tc>
                  <a:txBody>
                    <a:bodyPr/>
                    <a:lstStyle/>
                    <a:p>
                      <a:r>
                        <a:rPr lang="en-US" dirty="0" smtClean="0"/>
                        <a:t>1997</a:t>
                      </a:r>
                      <a:endParaRPr lang="en-US" dirty="0"/>
                    </a:p>
                  </a:txBody>
                  <a:tcPr/>
                </a:tc>
                <a:tc>
                  <a:txBody>
                    <a:bodyPr/>
                    <a:lstStyle/>
                    <a:p>
                      <a:r>
                        <a:rPr lang="en-US" dirty="0" smtClean="0"/>
                        <a:t>32</a:t>
                      </a:r>
                      <a:r>
                        <a:rPr lang="en-US" baseline="0" dirty="0" smtClean="0"/>
                        <a:t> bit</a:t>
                      </a:r>
                      <a:endParaRPr lang="en-US" dirty="0"/>
                    </a:p>
                  </a:txBody>
                  <a:tcPr/>
                </a:tc>
                <a:tc>
                  <a:txBody>
                    <a:bodyPr/>
                    <a:lstStyle/>
                    <a:p>
                      <a:r>
                        <a:rPr lang="en-US" dirty="0" smtClean="0"/>
                        <a:t>450MHz</a:t>
                      </a:r>
                      <a:endParaRPr lang="en-US" dirty="0"/>
                    </a:p>
                  </a:txBody>
                  <a:tcPr/>
                </a:tc>
              </a:tr>
              <a:tr h="369844">
                <a:tc>
                  <a:txBody>
                    <a:bodyPr/>
                    <a:lstStyle/>
                    <a:p>
                      <a:r>
                        <a:rPr lang="en-US" dirty="0" smtClean="0"/>
                        <a:t>PENTIUM III</a:t>
                      </a:r>
                      <a:endParaRPr lang="en-US" dirty="0"/>
                    </a:p>
                  </a:txBody>
                  <a:tcPr/>
                </a:tc>
                <a:tc>
                  <a:txBody>
                    <a:bodyPr/>
                    <a:lstStyle/>
                    <a:p>
                      <a:r>
                        <a:rPr lang="en-US" dirty="0" smtClean="0"/>
                        <a:t>1999</a:t>
                      </a:r>
                      <a:endParaRPr lang="en-US" dirty="0"/>
                    </a:p>
                  </a:txBody>
                  <a:tcPr/>
                </a:tc>
                <a:tc>
                  <a:txBody>
                    <a:bodyPr/>
                    <a:lstStyle/>
                    <a:p>
                      <a:r>
                        <a:rPr lang="en-US" dirty="0" smtClean="0"/>
                        <a:t>32bit</a:t>
                      </a:r>
                      <a:endParaRPr lang="en-US" dirty="0"/>
                    </a:p>
                  </a:txBody>
                  <a:tcPr/>
                </a:tc>
                <a:tc>
                  <a:txBody>
                    <a:bodyPr/>
                    <a:lstStyle/>
                    <a:p>
                      <a:r>
                        <a:rPr lang="en-US" dirty="0" smtClean="0"/>
                        <a:t>1.4GHz</a:t>
                      </a:r>
                      <a:endParaRPr lang="en-US" dirty="0"/>
                    </a:p>
                  </a:txBody>
                  <a:tcPr/>
                </a:tc>
              </a:tr>
              <a:tr h="369844">
                <a:tc>
                  <a:txBody>
                    <a:bodyPr/>
                    <a:lstStyle/>
                    <a:p>
                      <a:r>
                        <a:rPr lang="en-US" dirty="0" smtClean="0"/>
                        <a:t>PENTIUM IV</a:t>
                      </a:r>
                      <a:endParaRPr lang="en-US" dirty="0"/>
                    </a:p>
                  </a:txBody>
                  <a:tcPr/>
                </a:tc>
                <a:tc>
                  <a:txBody>
                    <a:bodyPr/>
                    <a:lstStyle/>
                    <a:p>
                      <a:r>
                        <a:rPr lang="en-US" dirty="0" smtClean="0"/>
                        <a:t>2000</a:t>
                      </a:r>
                      <a:endParaRPr lang="en-US" dirty="0"/>
                    </a:p>
                  </a:txBody>
                  <a:tcPr/>
                </a:tc>
                <a:tc>
                  <a:txBody>
                    <a:bodyPr/>
                    <a:lstStyle/>
                    <a:p>
                      <a:r>
                        <a:rPr lang="en-US" dirty="0" smtClean="0"/>
                        <a:t>64 bit</a:t>
                      </a:r>
                      <a:endParaRPr lang="en-US" dirty="0"/>
                    </a:p>
                  </a:txBody>
                  <a:tcPr/>
                </a:tc>
                <a:tc>
                  <a:txBody>
                    <a:bodyPr/>
                    <a:lstStyle/>
                    <a:p>
                      <a:r>
                        <a:rPr lang="en-US" dirty="0" smtClean="0"/>
                        <a:t>3.8GHZ</a:t>
                      </a:r>
                      <a:endParaRPr lang="en-US" dirty="0"/>
                    </a:p>
                  </a:txBody>
                  <a:tcPr/>
                </a:tc>
              </a:tr>
            </a:tbl>
          </a:graphicData>
        </a:graphic>
      </p:graphicFrame>
      <p:sp>
        <p:nvSpPr>
          <p:cNvPr id="2" name="Title 1"/>
          <p:cNvSpPr>
            <a:spLocks noGrp="1"/>
          </p:cNvSpPr>
          <p:nvPr>
            <p:ph type="title"/>
          </p:nvPr>
        </p:nvSpPr>
        <p:spPr>
          <a:xfrm>
            <a:off x="349469" y="1752493"/>
            <a:ext cx="3481552" cy="2267715"/>
          </a:xfrm>
        </p:spPr>
        <p:txBody>
          <a:bodyPr>
            <a:normAutofit/>
          </a:bodyPr>
          <a:lstStyle/>
          <a:p>
            <a:r>
              <a:rPr lang="en-US" sz="4400" b="1" dirty="0" smtClean="0">
                <a:latin typeface="Century Gothic" panose="020B0502020202020204" pitchFamily="34" charset="0"/>
              </a:rPr>
              <a:t>Versions </a:t>
            </a:r>
            <a:br>
              <a:rPr lang="en-US" sz="4400" b="1" dirty="0" smtClean="0">
                <a:latin typeface="Century Gothic" panose="020B0502020202020204" pitchFamily="34" charset="0"/>
              </a:rPr>
            </a:br>
            <a:r>
              <a:rPr lang="en-US" sz="4400" b="1" dirty="0" smtClean="0">
                <a:latin typeface="Century Gothic" panose="020B0502020202020204" pitchFamily="34" charset="0"/>
              </a:rPr>
              <a:t>of Micro</a:t>
            </a:r>
            <a:br>
              <a:rPr lang="en-US" sz="4400" b="1" dirty="0" smtClean="0">
                <a:latin typeface="Century Gothic" panose="020B0502020202020204" pitchFamily="34" charset="0"/>
              </a:rPr>
            </a:br>
            <a:r>
              <a:rPr lang="en-US" sz="4400" b="1" dirty="0" smtClean="0">
                <a:latin typeface="Century Gothic" panose="020B0502020202020204" pitchFamily="34" charset="0"/>
              </a:rPr>
              <a:t>processors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4070310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9469" y="1752493"/>
            <a:ext cx="3481552" cy="2267715"/>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defTabSz="914400"/>
            <a:r>
              <a:rPr lang="en-US" sz="4400" dirty="0" smtClean="0">
                <a:latin typeface="Century Gothic" panose="020B0502020202020204" pitchFamily="34" charset="0"/>
              </a:rPr>
              <a:t>Types of intel core</a:t>
            </a:r>
            <a:endParaRPr lang="en-US" sz="4400" dirty="0">
              <a:latin typeface="Century Gothic" panose="020B0502020202020204" pitchFamily="34" charset="0"/>
            </a:endParaRPr>
          </a:p>
        </p:txBody>
      </p:sp>
    </p:spTree>
    <p:extLst>
      <p:ext uri="{BB962C8B-B14F-4D97-AF65-F5344CB8AC3E}">
        <p14:creationId xmlns:p14="http://schemas.microsoft.com/office/powerpoint/2010/main" val="3146764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051" y="1290920"/>
            <a:ext cx="9715067" cy="1738891"/>
          </a:xfrm>
        </p:spPr>
        <p:txBody>
          <a:bodyPr>
            <a:noAutofit/>
          </a:bodyPr>
          <a:lstStyle/>
          <a:p>
            <a:r>
              <a:rPr lang="en-IN" sz="2400" b="1" dirty="0">
                <a:latin typeface="Century Gothic" pitchFamily="34" charset="0"/>
              </a:rPr>
              <a:t>The CPU is the brain of the computer where most calculations take place</a:t>
            </a:r>
            <a:r>
              <a:rPr lang="en-IN" sz="2400" b="1" dirty="0" smtClean="0">
                <a:latin typeface="Century Gothic" pitchFamily="34" charset="0"/>
              </a:rPr>
              <a:t>.</a:t>
            </a:r>
            <a:endParaRPr lang="en-US" sz="2400" b="1" dirty="0" smtClean="0">
              <a:latin typeface="Century Gothic" pitchFamily="34" charset="0"/>
            </a:endParaRPr>
          </a:p>
          <a:p>
            <a:r>
              <a:rPr lang="en-US" sz="2400" b="1" dirty="0" smtClean="0">
                <a:latin typeface="Century Gothic" pitchFamily="34" charset="0"/>
              </a:rPr>
              <a:t>A</a:t>
            </a:r>
            <a:r>
              <a:rPr lang="en-US" sz="2400" b="1" dirty="0">
                <a:latin typeface="Century Gothic" pitchFamily="34" charset="0"/>
              </a:rPr>
              <a:t> central processing unit (CPU) is </a:t>
            </a:r>
            <a:r>
              <a:rPr lang="en-US" sz="2400" b="1" dirty="0" smtClean="0">
                <a:latin typeface="Century Gothic" pitchFamily="34" charset="0"/>
              </a:rPr>
              <a:t>the electronic circuitry</a:t>
            </a:r>
            <a:r>
              <a:rPr lang="en-US" sz="2400" b="1" dirty="0">
                <a:latin typeface="Century Gothic" pitchFamily="34" charset="0"/>
              </a:rPr>
              <a:t> within </a:t>
            </a:r>
            <a:r>
              <a:rPr lang="en-US" sz="2400" b="1" dirty="0" smtClean="0">
                <a:latin typeface="Century Gothic" pitchFamily="34" charset="0"/>
              </a:rPr>
              <a:t>a computer</a:t>
            </a:r>
            <a:r>
              <a:rPr lang="en-US" sz="2400" b="1" dirty="0">
                <a:latin typeface="Century Gothic" pitchFamily="34" charset="0"/>
              </a:rPr>
              <a:t> that carries out </a:t>
            </a:r>
            <a:r>
              <a:rPr lang="en-US" sz="2400" b="1" dirty="0" smtClean="0">
                <a:latin typeface="Century Gothic" pitchFamily="34" charset="0"/>
              </a:rPr>
              <a:t>the instructions of a computer program by </a:t>
            </a:r>
            <a:r>
              <a:rPr lang="en-US" sz="2400" b="1" dirty="0">
                <a:latin typeface="Century Gothic" pitchFamily="34" charset="0"/>
              </a:rPr>
              <a:t>performing the </a:t>
            </a:r>
            <a:r>
              <a:rPr lang="en-US" sz="2400" b="1" dirty="0" smtClean="0">
                <a:latin typeface="Century Gothic" pitchFamily="34" charset="0"/>
              </a:rPr>
              <a:t>basic arithmetic, </a:t>
            </a:r>
            <a:r>
              <a:rPr lang="en-US" sz="2400" b="1" dirty="0">
                <a:latin typeface="Century Gothic" pitchFamily="34" charset="0"/>
              </a:rPr>
              <a:t>logical, control </a:t>
            </a:r>
            <a:r>
              <a:rPr lang="en-US" sz="2400" b="1" dirty="0" smtClean="0">
                <a:latin typeface="Century Gothic" pitchFamily="34" charset="0"/>
              </a:rPr>
              <a:t>and input/output (</a:t>
            </a:r>
            <a:r>
              <a:rPr lang="en-US" sz="2400" b="1" dirty="0">
                <a:latin typeface="Century Gothic" pitchFamily="34" charset="0"/>
              </a:rPr>
              <a:t>I/O) operations specified by the instructions</a:t>
            </a:r>
            <a:r>
              <a:rPr lang="en-US" sz="2400" b="1" dirty="0" smtClean="0">
                <a:latin typeface="Century Gothic" pitchFamily="34" charset="0"/>
              </a:rPr>
              <a:t>.</a:t>
            </a:r>
          </a:p>
          <a:p>
            <a:pPr marL="0" indent="0">
              <a:buNone/>
            </a:pPr>
            <a:endParaRPr lang="en-US" sz="2400" dirty="0">
              <a:latin typeface="Century Gothic" pitchFamily="34" charset="0"/>
            </a:endParaRPr>
          </a:p>
        </p:txBody>
      </p:sp>
      <p:sp>
        <p:nvSpPr>
          <p:cNvPr id="2" name="Title 1"/>
          <p:cNvSpPr>
            <a:spLocks noGrp="1"/>
          </p:cNvSpPr>
          <p:nvPr>
            <p:ph type="title"/>
          </p:nvPr>
        </p:nvSpPr>
        <p:spPr>
          <a:xfrm>
            <a:off x="646112" y="452720"/>
            <a:ext cx="9404723" cy="707867"/>
          </a:xfrm>
        </p:spPr>
        <p:txBody>
          <a:bodyPr>
            <a:noAutofit/>
          </a:bodyPr>
          <a:lstStyle/>
          <a:p>
            <a:r>
              <a:rPr lang="en-US" sz="4400" b="1" dirty="0" smtClean="0">
                <a:latin typeface="Century Gothic" panose="020B0502020202020204" pitchFamily="34" charset="0"/>
              </a:rPr>
              <a:t>CPU: </a:t>
            </a:r>
            <a:endParaRPr lang="en-US" sz="4400" b="1" dirty="0">
              <a:latin typeface="Century Gothic" panose="020B0502020202020204" pitchFamily="34" charset="0"/>
            </a:endParaRPr>
          </a:p>
        </p:txBody>
      </p:sp>
      <p:sp>
        <p:nvSpPr>
          <p:cNvPr id="6" name="AutoShape 2" descr="http://www.it4nextgen.com/wp-content/uploads/2017/01/cpu-block-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www.it4nextgen.com/wp-content/uploads/2017/01/cpu-block-diagram.png"/>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911" y="3723514"/>
            <a:ext cx="6210300" cy="311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563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14580" y="-36026"/>
            <a:ext cx="9404723" cy="707867"/>
          </a:xfrm>
        </p:spPr>
        <p:txBody>
          <a:bodyPr>
            <a:noAutofit/>
          </a:bodyPr>
          <a:lstStyle/>
          <a:p>
            <a:r>
              <a:rPr lang="en-US" sz="4400" b="1" dirty="0" smtClean="0">
                <a:latin typeface="Century Gothic" panose="020B0502020202020204" pitchFamily="34" charset="0"/>
              </a:rPr>
              <a:t>CPU Architecture</a:t>
            </a:r>
            <a:endParaRPr lang="en-US" sz="4400" b="1" dirty="0">
              <a:latin typeface="Century Gothic" panose="020B0502020202020204" pitchFamily="34" charset="0"/>
            </a:endParaRPr>
          </a:p>
        </p:txBody>
      </p:sp>
      <p:sp>
        <p:nvSpPr>
          <p:cNvPr id="13" name="Content Placeholder 2"/>
          <p:cNvSpPr txBox="1">
            <a:spLocks/>
          </p:cNvSpPr>
          <p:nvPr/>
        </p:nvSpPr>
        <p:spPr>
          <a:xfrm>
            <a:off x="56598" y="1135109"/>
            <a:ext cx="9715067" cy="19455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solidFill>
                  <a:srgbClr val="C00000"/>
                </a:solidFill>
                <a:latin typeface="Century Gothic" panose="020B0502020202020204" pitchFamily="34" charset="0"/>
              </a:rPr>
              <a:t>CISC Architecture:</a:t>
            </a:r>
          </a:p>
          <a:p>
            <a:pPr marL="0" indent="0">
              <a:buNone/>
            </a:pPr>
            <a:r>
              <a:rPr lang="en-US" b="1" dirty="0"/>
              <a:t> </a:t>
            </a:r>
            <a:r>
              <a:rPr lang="en-US" b="1" dirty="0" smtClean="0"/>
              <a:t>                   </a:t>
            </a:r>
          </a:p>
          <a:p>
            <a:pPr marL="0" indent="0">
              <a:buNone/>
            </a:pPr>
            <a:r>
              <a:rPr lang="en-US" b="1" dirty="0" smtClean="0"/>
              <a:t>        </a:t>
            </a:r>
            <a:endParaRPr lang="en-US" b="1" dirty="0"/>
          </a:p>
        </p:txBody>
      </p:sp>
      <p:sp>
        <p:nvSpPr>
          <p:cNvPr id="14" name="Content Placeholder 2"/>
          <p:cNvSpPr txBox="1">
            <a:spLocks/>
          </p:cNvSpPr>
          <p:nvPr/>
        </p:nvSpPr>
        <p:spPr>
          <a:xfrm>
            <a:off x="236483" y="1770627"/>
            <a:ext cx="7157547" cy="395224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q"/>
            </a:pPr>
            <a:r>
              <a:rPr lang="en-US" sz="2400" b="1" dirty="0" smtClean="0"/>
              <a:t>CISC </a:t>
            </a:r>
            <a:r>
              <a:rPr lang="en-US" sz="2400" b="1" dirty="0"/>
              <a:t>architectures directly use the memory, instead of a register file</a:t>
            </a:r>
            <a:r>
              <a:rPr lang="en-US" sz="2400" b="1" dirty="0" smtClean="0"/>
              <a:t>.</a:t>
            </a:r>
          </a:p>
          <a:p>
            <a:pPr>
              <a:buFont typeface="Wingdings" panose="05000000000000000000" pitchFamily="2" charset="2"/>
              <a:buChar char="q"/>
            </a:pPr>
            <a:r>
              <a:rPr lang="en-US" sz="2400" b="1" dirty="0" smtClean="0"/>
              <a:t>This architecture uses cache memory for holding both data and </a:t>
            </a:r>
            <a:r>
              <a:rPr lang="en-US" sz="2400" b="1" dirty="0" smtClean="0"/>
              <a:t>instructions.</a:t>
            </a:r>
            <a:endParaRPr lang="en-US" sz="2400" b="1" dirty="0" smtClean="0"/>
          </a:p>
          <a:p>
            <a:pPr>
              <a:buFont typeface="Wingdings" panose="05000000000000000000" pitchFamily="2" charset="2"/>
              <a:buChar char="q"/>
            </a:pPr>
            <a:r>
              <a:rPr lang="en-US" sz="2400" b="1" dirty="0" smtClean="0"/>
              <a:t>Instructions </a:t>
            </a:r>
            <a:r>
              <a:rPr lang="en-US" sz="2400" b="1" dirty="0" smtClean="0"/>
              <a:t>in CISC are executed by micro program which has sequence </a:t>
            </a:r>
            <a:r>
              <a:rPr lang="en-US" sz="2400" b="1" dirty="0"/>
              <a:t>of  microinstructions.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042" y="1516777"/>
            <a:ext cx="4219247"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018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4049" y="479377"/>
            <a:ext cx="9715067" cy="14991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a:solidFill>
                  <a:srgbClr val="C00000"/>
                </a:solidFill>
                <a:latin typeface="Century Gothic" panose="020B0502020202020204" pitchFamily="34" charset="0"/>
              </a:rPr>
              <a:t>R</a:t>
            </a:r>
            <a:r>
              <a:rPr lang="en-US" sz="2400" b="1" dirty="0">
                <a:solidFill>
                  <a:srgbClr val="C00000"/>
                </a:solidFill>
                <a:latin typeface="Century Gothic" panose="020B0502020202020204" pitchFamily="34" charset="0"/>
              </a:rPr>
              <a:t>ISC</a:t>
            </a:r>
            <a:r>
              <a:rPr lang="en-US" sz="2400" b="1" dirty="0" smtClean="0">
                <a:solidFill>
                  <a:srgbClr val="FF0000"/>
                </a:solidFill>
                <a:latin typeface="Century Gothic" panose="020B0502020202020204" pitchFamily="34" charset="0"/>
              </a:rPr>
              <a:t> </a:t>
            </a:r>
            <a:r>
              <a:rPr lang="en-US" sz="2400" b="1" dirty="0">
                <a:solidFill>
                  <a:srgbClr val="C00000"/>
                </a:solidFill>
                <a:latin typeface="Century Gothic" panose="020B0502020202020204" pitchFamily="34" charset="0"/>
              </a:rPr>
              <a:t>Architecture</a:t>
            </a:r>
            <a:r>
              <a:rPr lang="en-US" sz="2400" b="1" dirty="0" smtClean="0">
                <a:solidFill>
                  <a:srgbClr val="FF0000"/>
                </a:solidFill>
                <a:latin typeface="Century Gothic" panose="020B0502020202020204" pitchFamily="34" charset="0"/>
              </a:rPr>
              <a:t>:</a:t>
            </a: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                   </a:t>
            </a:r>
          </a:p>
          <a:p>
            <a:pPr marL="0" indent="0">
              <a:buNone/>
            </a:pPr>
            <a:r>
              <a:rPr lang="en-US" sz="2400" b="1" dirty="0" smtClean="0">
                <a:latin typeface="Century Gothic" panose="020B0502020202020204" pitchFamily="34" charset="0"/>
              </a:rPr>
              <a:t>        </a:t>
            </a:r>
            <a:endParaRPr lang="en-US" sz="2400" b="1" dirty="0">
              <a:latin typeface="Century Gothic" panose="020B0502020202020204"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684" y="1417091"/>
            <a:ext cx="5770179" cy="410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46384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52932" y="1387269"/>
            <a:ext cx="9562667" cy="545491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Font typeface="Wingdings" panose="05000000000000000000" pitchFamily="2" charset="2"/>
              <a:buChar char="q"/>
            </a:pPr>
            <a:r>
              <a:rPr lang="en-US" sz="2400" b="1" dirty="0" smtClean="0">
                <a:latin typeface="Century Gothic" panose="020B0502020202020204" pitchFamily="34" charset="0"/>
              </a:rPr>
              <a:t>In RISC architecture, the instruction set of processor is simplified to reduce the execution time. It uses small and highly optimized set of instructions which are generally register to register operations.</a:t>
            </a:r>
          </a:p>
          <a:p>
            <a:pPr>
              <a:buFont typeface="Wingdings" panose="05000000000000000000" pitchFamily="2" charset="2"/>
              <a:buChar char="q"/>
            </a:pPr>
            <a:r>
              <a:rPr lang="en-US" sz="2400" b="1" dirty="0" smtClean="0">
                <a:latin typeface="Century Gothic" panose="020B0502020202020204" pitchFamily="34" charset="0"/>
              </a:rPr>
              <a:t>RISC </a:t>
            </a:r>
            <a:r>
              <a:rPr lang="en-US" sz="2400" b="1" dirty="0" smtClean="0">
                <a:latin typeface="Century Gothic" panose="020B0502020202020204" pitchFamily="34" charset="0"/>
              </a:rPr>
              <a:t>uses separate instruction and data caches and their access paths also different. There is one instruction per machine cycle in RISC processor. </a:t>
            </a:r>
          </a:p>
          <a:p>
            <a:pPr>
              <a:buFont typeface="Wingdings" panose="05000000000000000000" pitchFamily="2" charset="2"/>
              <a:buChar char="q"/>
            </a:pPr>
            <a:r>
              <a:rPr lang="en-US" sz="2400" b="1" dirty="0" smtClean="0">
                <a:latin typeface="Century Gothic" panose="020B0502020202020204" pitchFamily="34" charset="0"/>
              </a:rPr>
              <a:t>The processor works </a:t>
            </a:r>
            <a:r>
              <a:rPr lang="en-US" sz="2400" b="1" dirty="0" smtClean="0">
                <a:latin typeface="Century Gothic" panose="020B0502020202020204" pitchFamily="34" charset="0"/>
              </a:rPr>
              <a:t>on different steps of instruction like fetch, decode and execute instructions at the same time.</a:t>
            </a:r>
          </a:p>
          <a:p>
            <a:pPr marL="0" indent="0">
              <a:buNone/>
            </a:pPr>
            <a:endParaRPr lang="en-US" sz="2400" b="1" dirty="0">
              <a:latin typeface="Century Gothic" panose="020B0502020202020204" pitchFamily="34" charset="0"/>
            </a:endParaRPr>
          </a:p>
        </p:txBody>
      </p:sp>
      <p:sp>
        <p:nvSpPr>
          <p:cNvPr id="2" name="TextBox 1"/>
          <p:cNvSpPr txBox="1"/>
          <p:nvPr/>
        </p:nvSpPr>
        <p:spPr>
          <a:xfrm>
            <a:off x="457200" y="536040"/>
            <a:ext cx="4130567" cy="461665"/>
          </a:xfrm>
          <a:prstGeom prst="rect">
            <a:avLst/>
          </a:prstGeom>
          <a:noFill/>
        </p:spPr>
        <p:txBody>
          <a:bodyPr wrap="square" rtlCol="0">
            <a:spAutoFit/>
          </a:bodyPr>
          <a:lstStyle/>
          <a:p>
            <a:pPr marL="285750" indent="-285750">
              <a:buFont typeface="Wingdings" pitchFamily="2" charset="2"/>
              <a:buChar char="Ø"/>
            </a:pPr>
            <a:r>
              <a:rPr lang="en-US" sz="2400" b="1" dirty="0">
                <a:solidFill>
                  <a:srgbClr val="C00000"/>
                </a:solidFill>
                <a:latin typeface="Century Gothic" panose="020B0502020202020204" pitchFamily="34" charset="0"/>
              </a:rPr>
              <a:t>RISC Architecture:</a:t>
            </a:r>
            <a:endParaRPr lang="en-US" sz="2400"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38067283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solidFill>
                  <a:srgbClr val="C00000"/>
                </a:solidFill>
                <a:latin typeface="Century Gothic" panose="020B0502020202020204" pitchFamily="34" charset="0"/>
                <a:ea typeface="+mn-ea"/>
                <a:cs typeface="+mn-cs"/>
              </a:rPr>
              <a:t>Fetch</a:t>
            </a:r>
            <a:r>
              <a:rPr lang="en-US" sz="2800" dirty="0"/>
              <a:t> </a:t>
            </a:r>
            <a:r>
              <a:rPr lang="en-US" sz="2400" dirty="0">
                <a:solidFill>
                  <a:srgbClr val="C00000"/>
                </a:solidFill>
                <a:latin typeface="Century Gothic" panose="020B0502020202020204" pitchFamily="34" charset="0"/>
                <a:ea typeface="+mn-ea"/>
                <a:cs typeface="+mn-cs"/>
              </a:rPr>
              <a:t>the</a:t>
            </a:r>
            <a:r>
              <a:rPr lang="en-US" sz="2800" dirty="0"/>
              <a:t> </a:t>
            </a:r>
            <a:r>
              <a:rPr lang="en-US" sz="2400" dirty="0" smtClean="0">
                <a:solidFill>
                  <a:srgbClr val="C00000"/>
                </a:solidFill>
                <a:latin typeface="Century Gothic" panose="020B0502020202020204" pitchFamily="34" charset="0"/>
                <a:ea typeface="+mn-ea"/>
                <a:cs typeface="+mn-cs"/>
              </a:rPr>
              <a:t>instruction:</a:t>
            </a:r>
            <a:endParaRPr lang="en-US" sz="2800" dirty="0"/>
          </a:p>
        </p:txBody>
      </p:sp>
      <p:sp>
        <p:nvSpPr>
          <p:cNvPr id="6" name="Content Placeholder 2"/>
          <p:cNvSpPr txBox="1">
            <a:spLocks/>
          </p:cNvSpPr>
          <p:nvPr/>
        </p:nvSpPr>
        <p:spPr>
          <a:xfrm>
            <a:off x="842575" y="1119301"/>
            <a:ext cx="6914059" cy="159236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09728" indent="0">
              <a:buNone/>
            </a:pPr>
            <a:r>
              <a:rPr lang="en-US" sz="2400" b="1" dirty="0" smtClean="0">
                <a:latin typeface="Century Gothic" panose="020B0502020202020204" pitchFamily="34" charset="0"/>
              </a:rPr>
              <a:t>The </a:t>
            </a:r>
            <a:r>
              <a:rPr lang="en-US" sz="2400" b="1" dirty="0">
                <a:latin typeface="Century Gothic" panose="020B0502020202020204" pitchFamily="34" charset="0"/>
              </a:rPr>
              <a:t>instruction is fetched from the memory address that is currently stored in the program counter and stored into the instruction register. </a:t>
            </a:r>
            <a:endParaRPr lang="en-US" sz="2400" b="1" dirty="0" smtClean="0">
              <a:latin typeface="Century Gothic" panose="020B0502020202020204" pitchFamily="34" charset="0"/>
            </a:endParaRPr>
          </a:p>
          <a:p>
            <a:pPr marL="0" indent="0">
              <a:buNone/>
            </a:pPr>
            <a:endParaRPr lang="en-US" sz="2400" b="1" dirty="0" smtClean="0">
              <a:latin typeface="Century Gothic" panose="020B0502020202020204" pitchFamily="34" charset="0"/>
            </a:endParaRPr>
          </a:p>
          <a:p>
            <a:pPr marL="0" indent="0">
              <a:buNone/>
            </a:pPr>
            <a:endParaRPr lang="en-US" sz="2400" b="1" dirty="0">
              <a:latin typeface="Century Gothic" panose="020B0502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171" y="882350"/>
            <a:ext cx="2544159" cy="232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2"/>
          <p:cNvSpPr txBox="1">
            <a:spLocks/>
          </p:cNvSpPr>
          <p:nvPr/>
        </p:nvSpPr>
        <p:spPr>
          <a:xfrm>
            <a:off x="488730" y="2425162"/>
            <a:ext cx="109728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defTabSz="914400"/>
            <a:r>
              <a:rPr lang="en-US" sz="2400" dirty="0" smtClean="0">
                <a:solidFill>
                  <a:srgbClr val="C00000"/>
                </a:solidFill>
                <a:latin typeface="Century Gothic" panose="020B0502020202020204" pitchFamily="34" charset="0"/>
                <a:ea typeface="+mn-ea"/>
                <a:cs typeface="+mn-cs"/>
              </a:rPr>
              <a:t>Decode:</a:t>
            </a:r>
            <a:endParaRPr lang="en-US" sz="2800" dirty="0"/>
          </a:p>
        </p:txBody>
      </p:sp>
      <p:sp>
        <p:nvSpPr>
          <p:cNvPr id="12" name="Content Placeholder 2"/>
          <p:cNvSpPr txBox="1">
            <a:spLocks/>
          </p:cNvSpPr>
          <p:nvPr/>
        </p:nvSpPr>
        <p:spPr>
          <a:xfrm>
            <a:off x="726961" y="3210860"/>
            <a:ext cx="10734569" cy="159236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09728" indent="0">
              <a:buNone/>
            </a:pPr>
            <a:r>
              <a:rPr lang="en-US" sz="2400" b="1" dirty="0">
                <a:latin typeface="Century Gothic" panose="020B0502020202020204" pitchFamily="34" charset="0"/>
              </a:rPr>
              <a:t>The decoding process allows the CPU to determine what instruction is to be </a:t>
            </a:r>
            <a:r>
              <a:rPr lang="en-US" sz="2400" b="1" dirty="0" smtClean="0">
                <a:latin typeface="Century Gothic" panose="020B0502020202020204" pitchFamily="34" charset="0"/>
              </a:rPr>
              <a:t>performed and the </a:t>
            </a:r>
            <a:r>
              <a:rPr lang="en-US" sz="2400" b="1" dirty="0">
                <a:latin typeface="Century Gothic" panose="020B0502020202020204" pitchFamily="34" charset="0"/>
              </a:rPr>
              <a:t>opcode fetched from the memory is decoded for the next steps and moved to the appropriate registers.</a:t>
            </a:r>
          </a:p>
          <a:p>
            <a:pPr marL="109728" indent="0">
              <a:buNone/>
            </a:pPr>
            <a:endParaRPr lang="en-US" sz="2400" b="1" dirty="0" smtClean="0">
              <a:latin typeface="Century Gothic" panose="020B0502020202020204" pitchFamily="34" charset="0"/>
            </a:endParaRPr>
          </a:p>
          <a:p>
            <a:pPr marL="0" indent="0">
              <a:buNone/>
            </a:pPr>
            <a:endParaRPr lang="en-US" sz="2400" b="1" dirty="0">
              <a:latin typeface="Century Gothic" panose="020B0502020202020204" pitchFamily="34" charset="0"/>
            </a:endParaRPr>
          </a:p>
        </p:txBody>
      </p:sp>
      <p:sp>
        <p:nvSpPr>
          <p:cNvPr id="14" name="Title 2"/>
          <p:cNvSpPr txBox="1">
            <a:spLocks/>
          </p:cNvSpPr>
          <p:nvPr/>
        </p:nvSpPr>
        <p:spPr>
          <a:xfrm>
            <a:off x="320566" y="4050297"/>
            <a:ext cx="109728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defTabSz="914400"/>
            <a:r>
              <a:rPr lang="en-US" sz="2400" dirty="0" smtClean="0">
                <a:solidFill>
                  <a:srgbClr val="C00000"/>
                </a:solidFill>
                <a:latin typeface="Century Gothic" panose="020B0502020202020204" pitchFamily="34" charset="0"/>
                <a:ea typeface="+mn-ea"/>
                <a:cs typeface="+mn-cs"/>
              </a:rPr>
              <a:t>Execute:</a:t>
            </a:r>
            <a:endParaRPr lang="en-US" sz="2400" dirty="0">
              <a:solidFill>
                <a:srgbClr val="C00000"/>
              </a:solidFill>
              <a:latin typeface="Century Gothic" panose="020B0502020202020204" pitchFamily="34" charset="0"/>
              <a:ea typeface="+mn-ea"/>
              <a:cs typeface="+mn-cs"/>
            </a:endParaRPr>
          </a:p>
        </p:txBody>
      </p:sp>
      <p:sp>
        <p:nvSpPr>
          <p:cNvPr id="10" name="Rectangle 9"/>
          <p:cNvSpPr/>
          <p:nvPr/>
        </p:nvSpPr>
        <p:spPr>
          <a:xfrm>
            <a:off x="488730" y="4803226"/>
            <a:ext cx="10026868" cy="830997"/>
          </a:xfrm>
          <a:prstGeom prst="rect">
            <a:avLst/>
          </a:prstGeom>
        </p:spPr>
        <p:txBody>
          <a:bodyPr wrap="square">
            <a:spAutoFit/>
          </a:bodyPr>
          <a:lstStyle/>
          <a:p>
            <a:pPr marL="452628"/>
            <a:r>
              <a:rPr lang="en-US" sz="2400" b="1" dirty="0">
                <a:latin typeface="Century Gothic" panose="020B0502020202020204" pitchFamily="34" charset="0"/>
              </a:rPr>
              <a:t>The function of the instruction is </a:t>
            </a:r>
            <a:r>
              <a:rPr lang="en-US" sz="2400" b="1" dirty="0" smtClean="0">
                <a:latin typeface="Century Gothic" panose="020B0502020202020204" pitchFamily="34" charset="0"/>
              </a:rPr>
              <a:t>performed. If </a:t>
            </a:r>
            <a:r>
              <a:rPr lang="en-US" sz="2400" b="1" dirty="0">
                <a:latin typeface="Century Gothic" panose="020B0502020202020204" pitchFamily="34" charset="0"/>
              </a:rPr>
              <a:t>the instruction involves arithmetic or logic, the ALU is utilized.</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11169160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48" y="1954913"/>
            <a:ext cx="8825659" cy="1245905"/>
          </a:xfrm>
        </p:spPr>
        <p:txBody>
          <a:bodyPr>
            <a:normAutofit/>
          </a:bodyPr>
          <a:lstStyle/>
          <a:p>
            <a:pPr algn="just"/>
            <a:r>
              <a:rPr lang="en-US" sz="4400" dirty="0" smtClean="0">
                <a:effectLst/>
                <a:latin typeface="Century Gothic" panose="020B0502020202020204" pitchFamily="34" charset="0"/>
              </a:rPr>
              <a:t>PROCESSING TYPES</a:t>
            </a:r>
            <a:endParaRPr lang="en-US" sz="4400" dirty="0">
              <a:effectLst/>
              <a:latin typeface="Century Gothic" panose="020B0502020202020204" pitchFamily="34" charset="0"/>
            </a:endParaRPr>
          </a:p>
        </p:txBody>
      </p:sp>
    </p:spTree>
    <p:extLst>
      <p:ext uri="{BB962C8B-B14F-4D97-AF65-F5344CB8AC3E}">
        <p14:creationId xmlns:p14="http://schemas.microsoft.com/office/powerpoint/2010/main" val="1668619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410" y="769033"/>
            <a:ext cx="10488390" cy="2167390"/>
          </a:xfrm>
        </p:spPr>
        <p:txBody>
          <a:bodyPr>
            <a:noAutofit/>
          </a:bodyPr>
          <a:lstStyle/>
          <a:p>
            <a:pPr marL="0" indent="0">
              <a:buNone/>
            </a:pPr>
            <a:r>
              <a:rPr lang="en-US" sz="2400" b="1" dirty="0" smtClean="0">
                <a:latin typeface="Century Gothic" panose="020B0502020202020204" pitchFamily="34" charset="0"/>
              </a:rPr>
              <a:t>In a multiprogramming system there are one or more programs loaded in main memory which are ready to execute. Only one program at a time is able to get the CPU for executing its instructions while all the others are waiting their turn. </a:t>
            </a:r>
            <a:endParaRPr lang="en-US" sz="2400" b="1" dirty="0">
              <a:latin typeface="Century Gothic" panose="020B0502020202020204" pitchFamily="34" charset="0"/>
            </a:endParaRPr>
          </a:p>
        </p:txBody>
      </p:sp>
      <p:sp>
        <p:nvSpPr>
          <p:cNvPr id="2" name="Title 1"/>
          <p:cNvSpPr>
            <a:spLocks noGrp="1"/>
          </p:cNvSpPr>
          <p:nvPr>
            <p:ph type="title"/>
          </p:nvPr>
        </p:nvSpPr>
        <p:spPr>
          <a:xfrm>
            <a:off x="308774" y="504080"/>
            <a:ext cx="9404723" cy="731313"/>
          </a:xfrm>
        </p:spPr>
        <p:txBody>
          <a:bodyPr>
            <a:noAutofit/>
          </a:bodyPr>
          <a:lstStyle/>
          <a:p>
            <a:r>
              <a:rPr lang="en-US" sz="2400" dirty="0" smtClean="0">
                <a:solidFill>
                  <a:srgbClr val="C00000"/>
                </a:solidFill>
                <a:latin typeface="Century Gothic" panose="020B0502020202020204" pitchFamily="34" charset="0"/>
                <a:ea typeface="+mn-ea"/>
                <a:cs typeface="+mn-cs"/>
              </a:rPr>
              <a:t>MULTIPROGRAMMING:</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7863" y="2695487"/>
            <a:ext cx="4477406" cy="2775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4495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562304" y="716072"/>
            <a:ext cx="10972800" cy="114300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MULTITHREADING:</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txBox="1">
            <a:spLocks noGrp="1"/>
          </p:cNvSpPr>
          <p:nvPr>
            <p:ph idx="1"/>
          </p:nvPr>
        </p:nvSpPr>
        <p:spPr>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400" b="1" dirty="0" smtClean="0">
                <a:latin typeface="Century Gothic" panose="020B0502020202020204" pitchFamily="34" charset="0"/>
              </a:rPr>
              <a:t>Multithreading is the ability of a central processing unit (CPU) or a single core in a multi-core processor to execute multiple processes or threads concurrently, appropriately supported by the operating system.</a:t>
            </a:r>
            <a:endParaRPr lang="en-US" sz="2400" b="1" dirty="0">
              <a:latin typeface="Century Gothic" panose="020B0502020202020204" pitchFamily="34" charset="0"/>
            </a:endParaRP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057" y="2793179"/>
            <a:ext cx="4141897" cy="346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973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10" y="101212"/>
            <a:ext cx="10972800" cy="1143000"/>
          </a:xfrm>
        </p:spPr>
        <p:txBody>
          <a:bodyPr>
            <a:normAutofit/>
          </a:bodyPr>
          <a:lstStyle/>
          <a:p>
            <a:r>
              <a:rPr lang="en-US" sz="4400" b="1" dirty="0" smtClean="0">
                <a:latin typeface="Century Gothic" panose="020B0502020202020204" pitchFamily="34" charset="0"/>
              </a:rPr>
              <a:t>COMPUTER</a:t>
            </a:r>
            <a:endParaRPr lang="en-US" sz="4400" b="1" dirty="0">
              <a:latin typeface="Century Gothic" panose="020B0502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3200" b="1" dirty="0" smtClean="0"/>
              <a:t>Block Diagram </a:t>
            </a:r>
            <a:endParaRPr lang="en-US" sz="3200" b="1" dirty="0"/>
          </a:p>
        </p:txBody>
      </p:sp>
      <p:sp>
        <p:nvSpPr>
          <p:cNvPr id="6" name="Text Placeholder 5"/>
          <p:cNvSpPr>
            <a:spLocks noGrp="1"/>
          </p:cNvSpPr>
          <p:nvPr>
            <p:ph type="body" sz="quarter" idx="11"/>
          </p:nvPr>
        </p:nvSpPr>
        <p:spPr>
          <a:xfrm>
            <a:off x="398144" y="1258957"/>
            <a:ext cx="11813715" cy="643612"/>
          </a:xfrm>
        </p:spPr>
        <p:txBody>
          <a:bodyPr>
            <a:noAutofit/>
          </a:bodyPr>
          <a:lstStyle/>
          <a:p>
            <a:r>
              <a:rPr lang="en-US" sz="2400" dirty="0" smtClean="0">
                <a:solidFill>
                  <a:schemeClr val="tx1"/>
                </a:solidFill>
              </a:rPr>
              <a:t>A computer is an electronic machine that manipulates data according </a:t>
            </a:r>
          </a:p>
          <a:p>
            <a:r>
              <a:rPr lang="en-US" sz="2400" dirty="0" smtClean="0">
                <a:solidFill>
                  <a:schemeClr val="tx1"/>
                </a:solidFill>
              </a:rPr>
              <a:t>to a set of </a:t>
            </a:r>
            <a:r>
              <a:rPr lang="en-US" sz="2400" dirty="0" smtClean="0">
                <a:solidFill>
                  <a:schemeClr val="tx1"/>
                </a:solidFill>
              </a:rPr>
              <a:t>instructions and data.</a:t>
            </a:r>
            <a:endParaRPr lang="en-US" sz="2400" dirty="0">
              <a:solidFill>
                <a:schemeClr val="tx1"/>
              </a:solidFill>
            </a:endParaRPr>
          </a:p>
        </p:txBody>
      </p:sp>
      <p:pic>
        <p:nvPicPr>
          <p:cNvPr id="2050" name="Picture 2" descr="Image result for block diagram of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74" y="2664367"/>
            <a:ext cx="6151263" cy="358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8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8478" y="885257"/>
            <a:ext cx="6847131" cy="1036112"/>
          </a:xfrm>
        </p:spPr>
        <p:txBody>
          <a:bodyPr>
            <a:normAutofit/>
          </a:bodyPr>
          <a:lstStyle/>
          <a:p>
            <a:pPr marL="0" indent="0">
              <a:buNone/>
            </a:pPr>
            <a:r>
              <a:rPr lang="en-US" sz="2400" b="1" dirty="0" smtClean="0">
                <a:latin typeface="Century Gothic" panose="020B0502020202020204" pitchFamily="34" charset="0"/>
              </a:rPr>
              <a:t>Multitasking</a:t>
            </a:r>
            <a:r>
              <a:rPr lang="en-US" sz="2400" b="1" dirty="0">
                <a:latin typeface="Century Gothic" panose="020B0502020202020204" pitchFamily="34" charset="0"/>
              </a:rPr>
              <a:t> </a:t>
            </a:r>
            <a:r>
              <a:rPr lang="en-US" sz="2400" b="1" dirty="0" smtClean="0">
                <a:latin typeface="Century Gothic" panose="020B0502020202020204" pitchFamily="34" charset="0"/>
              </a:rPr>
              <a:t>is the</a:t>
            </a:r>
            <a:r>
              <a:rPr lang="en-US" sz="2400" b="1" dirty="0">
                <a:latin typeface="Century Gothic" panose="020B0502020202020204" pitchFamily="34" charset="0"/>
              </a:rPr>
              <a:t> </a:t>
            </a:r>
            <a:r>
              <a:rPr lang="en-US" sz="2400" b="1" dirty="0" smtClean="0">
                <a:latin typeface="Century Gothic" panose="020B0502020202020204" pitchFamily="34" charset="0"/>
              </a:rPr>
              <a:t>concurrent</a:t>
            </a:r>
            <a:r>
              <a:rPr lang="en-US" sz="2400" b="1" dirty="0">
                <a:latin typeface="Century Gothic" panose="020B0502020202020204" pitchFamily="34" charset="0"/>
              </a:rPr>
              <a:t> execution of multiple tasks </a:t>
            </a:r>
            <a:r>
              <a:rPr lang="en-US" sz="2400" b="1" dirty="0" smtClean="0">
                <a:latin typeface="Century Gothic" panose="020B0502020202020204" pitchFamily="34" charset="0"/>
              </a:rPr>
              <a:t>over </a:t>
            </a:r>
            <a:r>
              <a:rPr lang="en-US" sz="2400" b="1" dirty="0">
                <a:latin typeface="Century Gothic" panose="020B0502020202020204" pitchFamily="34" charset="0"/>
              </a:rPr>
              <a:t>a certain period of </a:t>
            </a:r>
            <a:r>
              <a:rPr lang="en-US" sz="2400" b="1" dirty="0" smtClean="0">
                <a:latin typeface="Century Gothic" panose="020B0502020202020204" pitchFamily="34" charset="0"/>
              </a:rPr>
              <a:t>time.</a:t>
            </a:r>
            <a:endParaRPr lang="en-US" sz="2400" b="1" dirty="0">
              <a:latin typeface="Century Gothic" panose="020B0502020202020204" pitchFamily="34" charset="0"/>
            </a:endParaRPr>
          </a:p>
        </p:txBody>
      </p:sp>
      <p:sp>
        <p:nvSpPr>
          <p:cNvPr id="4" name="Title 1"/>
          <p:cNvSpPr>
            <a:spLocks noGrp="1"/>
          </p:cNvSpPr>
          <p:nvPr>
            <p:ph type="title"/>
          </p:nvPr>
        </p:nvSpPr>
        <p:spPr>
          <a:xfrm>
            <a:off x="450341" y="618900"/>
            <a:ext cx="9404723" cy="731313"/>
          </a:xfrm>
        </p:spPr>
        <p:txBody>
          <a:bodyPr>
            <a:noAutofit/>
          </a:bodyPr>
          <a:lstStyle/>
          <a:p>
            <a:r>
              <a:rPr lang="en-US" sz="2400" dirty="0" smtClean="0">
                <a:solidFill>
                  <a:srgbClr val="C00000"/>
                </a:solidFill>
                <a:latin typeface="Century Gothic" panose="020B0502020202020204" pitchFamily="34" charset="0"/>
                <a:ea typeface="+mn-ea"/>
                <a:cs typeface="+mn-cs"/>
              </a:rPr>
              <a:t>MULTITASKING:</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sp>
        <p:nvSpPr>
          <p:cNvPr id="8"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524" y="445477"/>
            <a:ext cx="3502587" cy="243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txBox="1">
            <a:spLocks/>
          </p:cNvSpPr>
          <p:nvPr/>
        </p:nvSpPr>
        <p:spPr>
          <a:xfrm>
            <a:off x="450341" y="2075735"/>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MULTIPROCESSING:</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14" name="Content Placeholder 2"/>
          <p:cNvSpPr txBox="1">
            <a:spLocks/>
          </p:cNvSpPr>
          <p:nvPr/>
        </p:nvSpPr>
        <p:spPr>
          <a:xfrm>
            <a:off x="494458" y="2543666"/>
            <a:ext cx="9095767" cy="21673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b="1" dirty="0" smtClean="0">
                <a:latin typeface="Century Gothic" panose="020B0502020202020204" pitchFamily="34" charset="0"/>
              </a:rPr>
              <a:t>Multiprocessing</a:t>
            </a:r>
            <a:r>
              <a:rPr lang="en-US" sz="2400" b="1" dirty="0">
                <a:latin typeface="Century Gothic" panose="020B0502020202020204" pitchFamily="34" charset="0"/>
              </a:rPr>
              <a:t> is the use of two or more </a:t>
            </a:r>
            <a:r>
              <a:rPr lang="en-US" sz="2400" b="1" dirty="0" smtClean="0">
                <a:latin typeface="Century Gothic" panose="020B0502020202020204" pitchFamily="34" charset="0"/>
              </a:rPr>
              <a:t>CPUs within a single</a:t>
            </a:r>
            <a:r>
              <a:rPr lang="en-US" sz="2400" b="1" dirty="0">
                <a:latin typeface="Century Gothic" panose="020B0502020202020204" pitchFamily="34" charset="0"/>
              </a:rPr>
              <a:t> </a:t>
            </a:r>
            <a:r>
              <a:rPr lang="en-US" sz="2400" b="1" dirty="0" smtClean="0">
                <a:latin typeface="Century Gothic" panose="020B0502020202020204" pitchFamily="34" charset="0"/>
              </a:rPr>
              <a:t> computer system. The </a:t>
            </a:r>
            <a:r>
              <a:rPr lang="en-US" sz="2400" b="1" dirty="0">
                <a:latin typeface="Century Gothic" panose="020B0502020202020204" pitchFamily="34" charset="0"/>
              </a:rPr>
              <a:t>term also refers to </a:t>
            </a:r>
            <a:r>
              <a:rPr lang="en-US" sz="2400" b="1" dirty="0" smtClean="0">
                <a:latin typeface="Century Gothic" panose="020B0502020202020204" pitchFamily="34" charset="0"/>
              </a:rPr>
              <a:t>the </a:t>
            </a:r>
            <a:r>
              <a:rPr lang="en-US" sz="2400" b="1" dirty="0">
                <a:latin typeface="Century Gothic" panose="020B0502020202020204" pitchFamily="34" charset="0"/>
              </a:rPr>
              <a:t>ability of a system to support more than one processor or the </a:t>
            </a:r>
            <a:r>
              <a:rPr lang="en-US" sz="2400" b="1" dirty="0" smtClean="0">
                <a:latin typeface="Century Gothic" panose="020B0502020202020204" pitchFamily="34" charset="0"/>
              </a:rPr>
              <a:t>	ability </a:t>
            </a:r>
            <a:r>
              <a:rPr lang="en-US" sz="2400" b="1" dirty="0">
                <a:latin typeface="Century Gothic" panose="020B0502020202020204" pitchFamily="34" charset="0"/>
              </a:rPr>
              <a:t>to allocate tasks between them</a:t>
            </a:r>
            <a:r>
              <a:rPr lang="en-US" sz="2400" b="1" dirty="0" smtClean="0">
                <a:latin typeface="Century Gothic" panose="020B0502020202020204" pitchFamily="34" charset="0"/>
              </a:rPr>
              <a:t>.</a:t>
            </a:r>
          </a:p>
          <a:p>
            <a:pPr marL="0" indent="0">
              <a:buNone/>
            </a:pPr>
            <a:r>
              <a:rPr lang="en-US" sz="2400" dirty="0" smtClean="0">
                <a:latin typeface="Century Gothic" panose="020B0502020202020204" pitchFamily="34" charset="0"/>
              </a:rPr>
              <a:t>	</a:t>
            </a:r>
            <a:endParaRPr lang="en-US" sz="2400" dirty="0">
              <a:latin typeface="Century Gothic" panose="020B0502020202020204" pitchFamily="34" charset="0"/>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262" y="4248455"/>
            <a:ext cx="5086351" cy="216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1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38646" y="1147687"/>
            <a:ext cx="10515600" cy="4351338"/>
          </a:xfrm>
        </p:spPr>
        <p:txBody>
          <a:bodyPr>
            <a:normAutofit/>
          </a:bodyPr>
          <a:lstStyle/>
          <a:p>
            <a:r>
              <a:rPr lang="en-US" sz="2400" b="1" dirty="0">
                <a:latin typeface="Century Gothic" panose="020B0502020202020204" pitchFamily="34" charset="0"/>
              </a:rPr>
              <a:t>Hyper-Threading is a technology used by some Intel </a:t>
            </a:r>
            <a:r>
              <a:rPr lang="en-US" sz="2400" b="1" dirty="0" smtClean="0">
                <a:latin typeface="Century Gothic" panose="020B0502020202020204" pitchFamily="34" charset="0"/>
              </a:rPr>
              <a:t>microprocessor.</a:t>
            </a:r>
          </a:p>
          <a:p>
            <a:r>
              <a:rPr lang="en-US" sz="2400" b="1" dirty="0" smtClean="0">
                <a:latin typeface="Century Gothic" panose="020B0502020202020204" pitchFamily="34" charset="0"/>
              </a:rPr>
              <a:t> it </a:t>
            </a:r>
            <a:r>
              <a:rPr lang="en-US" sz="2400" b="1" dirty="0">
                <a:latin typeface="Century Gothic" panose="020B0502020202020204" pitchFamily="34" charset="0"/>
              </a:rPr>
              <a:t>allows a single microprocessor to act like two separate processors to the operating system and the application </a:t>
            </a:r>
            <a:r>
              <a:rPr lang="en-US" sz="2400" b="1" dirty="0" smtClean="0">
                <a:latin typeface="Century Gothic" panose="020B0502020202020204" pitchFamily="34" charset="0"/>
              </a:rPr>
              <a:t>programs </a:t>
            </a:r>
            <a:r>
              <a:rPr lang="en-US" sz="2400" b="1" dirty="0">
                <a:latin typeface="Century Gothic" panose="020B0502020202020204" pitchFamily="34" charset="0"/>
              </a:rPr>
              <a:t>that use it.</a:t>
            </a:r>
          </a:p>
        </p:txBody>
      </p:sp>
      <p:sp>
        <p:nvSpPr>
          <p:cNvPr id="4" name="Title 1"/>
          <p:cNvSpPr>
            <a:spLocks noGrp="1"/>
          </p:cNvSpPr>
          <p:nvPr>
            <p:ph type="title"/>
          </p:nvPr>
        </p:nvSpPr>
        <p:spPr>
          <a:xfrm>
            <a:off x="759370" y="-92087"/>
            <a:ext cx="10515600" cy="1325563"/>
          </a:xfrm>
        </p:spPr>
        <p:txBody>
          <a:bodyPr>
            <a:normAutofit/>
          </a:bodyPr>
          <a:lstStyle/>
          <a:p>
            <a:r>
              <a:rPr lang="en-US" sz="2400" dirty="0">
                <a:solidFill>
                  <a:srgbClr val="C00000"/>
                </a:solidFill>
                <a:latin typeface="Century Gothic" panose="020B0502020202020204" pitchFamily="34" charset="0"/>
                <a:ea typeface="+mn-ea"/>
                <a:cs typeface="+mn-cs"/>
              </a:rPr>
              <a:t>HYPER</a:t>
            </a:r>
            <a:r>
              <a:rPr lang="en-US" sz="4400" dirty="0" smtClean="0">
                <a:latin typeface="Century Gothic" panose="020B0502020202020204" pitchFamily="34" charset="0"/>
              </a:rPr>
              <a:t> </a:t>
            </a:r>
            <a:r>
              <a:rPr lang="en-US" sz="2400" dirty="0" smtClean="0">
                <a:solidFill>
                  <a:srgbClr val="C00000"/>
                </a:solidFill>
                <a:latin typeface="Century Gothic" panose="020B0502020202020204" pitchFamily="34" charset="0"/>
                <a:ea typeface="+mn-ea"/>
                <a:cs typeface="+mn-cs"/>
              </a:rPr>
              <a:t>THREADING:</a:t>
            </a:r>
            <a:endParaRPr lang="en-US" sz="2400" dirty="0">
              <a:solidFill>
                <a:srgbClr val="C00000"/>
              </a:solidFill>
              <a:latin typeface="Century Gothic" panose="020B0502020202020204" pitchFamily="34" charset="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711" y="2821996"/>
            <a:ext cx="6256636" cy="3657632"/>
          </a:xfrm>
          <a:prstGeom prst="rect">
            <a:avLst/>
          </a:prstGeom>
        </p:spPr>
      </p:pic>
    </p:spTree>
    <p:extLst>
      <p:ext uri="{BB962C8B-B14F-4D97-AF65-F5344CB8AC3E}">
        <p14:creationId xmlns:p14="http://schemas.microsoft.com/office/powerpoint/2010/main" val="5054477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25381" y="1248874"/>
            <a:ext cx="8946541" cy="1730806"/>
          </a:xfrm>
        </p:spPr>
        <p:txBody>
          <a:bodyPr>
            <a:noAutofit/>
          </a:bodyPr>
          <a:lstStyle/>
          <a:p>
            <a:pPr marL="0" indent="0">
              <a:buNone/>
            </a:pPr>
            <a:r>
              <a:rPr lang="en-US" sz="2400" b="1" dirty="0">
                <a:latin typeface="Century Gothic" panose="020B0502020202020204" pitchFamily="34" charset="0"/>
              </a:rPr>
              <a:t>Computer memory is any physical device capable of storing information temporarily or permanently</a:t>
            </a:r>
            <a:r>
              <a:rPr lang="en-US" sz="2400" b="1" dirty="0" smtClean="0">
                <a:latin typeface="Century Gothic" panose="020B0502020202020204" pitchFamily="34" charset="0"/>
              </a:rPr>
              <a:t>.</a:t>
            </a:r>
            <a:r>
              <a:rPr lang="en-US" sz="2400" b="1" dirty="0">
                <a:latin typeface="Century Gothic" panose="020B0502020202020204" pitchFamily="34" charset="0"/>
              </a:rPr>
              <a:t> For example, Random Access Memory (RAM), is a volatile memory that stores information on an integrated circuit used by the operating system, software, and hardware.</a:t>
            </a:r>
          </a:p>
        </p:txBody>
      </p:sp>
      <p:sp>
        <p:nvSpPr>
          <p:cNvPr id="8" name="Title 7"/>
          <p:cNvSpPr>
            <a:spLocks noGrp="1"/>
          </p:cNvSpPr>
          <p:nvPr>
            <p:ph type="title"/>
          </p:nvPr>
        </p:nvSpPr>
        <p:spPr>
          <a:xfrm>
            <a:off x="378090" y="168930"/>
            <a:ext cx="9404723" cy="950413"/>
          </a:xfrm>
        </p:spPr>
        <p:txBody>
          <a:bodyPr>
            <a:normAutofit/>
          </a:bodyPr>
          <a:lstStyle/>
          <a:p>
            <a:pPr algn="ctr"/>
            <a:r>
              <a:rPr lang="en-US" sz="4400" b="1" dirty="0" smtClean="0">
                <a:latin typeface="Century Gothic" panose="020B0502020202020204" pitchFamily="34" charset="0"/>
              </a:rPr>
              <a:t>MEMORY</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25991281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283780" y="0"/>
            <a:ext cx="11393214" cy="11193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
            </a:r>
            <a:br>
              <a:rPr lang="en-US" sz="4400" b="1" dirty="0" smtClean="0">
                <a:latin typeface="Century Gothic" panose="020B0502020202020204" pitchFamily="34" charset="0"/>
              </a:rPr>
            </a:br>
            <a:r>
              <a:rPr lang="en-US" sz="4400" b="1" dirty="0" smtClean="0">
                <a:latin typeface="Century Gothic" panose="020B0502020202020204" pitchFamily="34" charset="0"/>
              </a:rPr>
              <a:t>Types of memory:</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8"/>
          <p:cNvSpPr txBox="1">
            <a:spLocks noGrp="1"/>
          </p:cNvSpPr>
          <p:nvPr>
            <p:ph idx="1"/>
          </p:nvPr>
        </p:nvSpPr>
        <p:spPr>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09728" indent="0">
              <a:buNone/>
            </a:pPr>
            <a:endParaRPr lang="en-US" sz="2400" dirty="0" smtClean="0"/>
          </a:p>
          <a:p>
            <a:pPr marL="109728" indent="0">
              <a:buNone/>
            </a:pPr>
            <a:r>
              <a:rPr lang="en-US" sz="2400" b="1" dirty="0" smtClean="0">
                <a:latin typeface="Century Gothic" panose="020B0502020202020204" pitchFamily="34" charset="0"/>
              </a:rPr>
              <a:t>Memory </a:t>
            </a:r>
            <a:r>
              <a:rPr lang="en-US" sz="2400" b="1" dirty="0">
                <a:latin typeface="Century Gothic" panose="020B0502020202020204" pitchFamily="34" charset="0"/>
              </a:rPr>
              <a:t>is </a:t>
            </a:r>
            <a:r>
              <a:rPr lang="en-US" sz="2400" b="1" dirty="0" smtClean="0">
                <a:latin typeface="Century Gothic" panose="020B0502020202020204" pitchFamily="34" charset="0"/>
              </a:rPr>
              <a:t>primarily </a:t>
            </a:r>
            <a:r>
              <a:rPr lang="en-US" sz="2400" b="1" dirty="0">
                <a:latin typeface="Century Gothic" panose="020B0502020202020204" pitchFamily="34" charset="0"/>
              </a:rPr>
              <a:t>of three types. They are</a:t>
            </a:r>
          </a:p>
          <a:p>
            <a:pPr marL="109728" indent="0">
              <a:buNone/>
            </a:pPr>
            <a:endParaRPr lang="en-US" sz="2400" b="1" dirty="0">
              <a:latin typeface="Century Gothic" panose="020B0502020202020204" pitchFamily="34" charset="0"/>
            </a:endParaRPr>
          </a:p>
          <a:p>
            <a:r>
              <a:rPr lang="en-US" sz="2400" b="1" dirty="0">
                <a:latin typeface="Century Gothic" panose="020B0502020202020204" pitchFamily="34" charset="0"/>
              </a:rPr>
              <a:t>Cache memory</a:t>
            </a:r>
          </a:p>
          <a:p>
            <a:r>
              <a:rPr lang="en-US" sz="2400" b="1" dirty="0">
                <a:latin typeface="Century Gothic" panose="020B0502020202020204" pitchFamily="34" charset="0"/>
              </a:rPr>
              <a:t>Primary memory/Main memory</a:t>
            </a:r>
          </a:p>
          <a:p>
            <a:r>
              <a:rPr lang="en-US" sz="2400" b="1" dirty="0">
                <a:latin typeface="Century Gothic" panose="020B0502020202020204" pitchFamily="34" charset="0"/>
              </a:rPr>
              <a:t>Secondary memory</a:t>
            </a:r>
          </a:p>
          <a:p>
            <a:pPr marL="0" indent="0">
              <a:buNone/>
            </a:pPr>
            <a:endParaRPr lang="en-US" sz="2400" b="1" dirty="0" smtClean="0"/>
          </a:p>
        </p:txBody>
      </p:sp>
    </p:spTree>
    <p:extLst>
      <p:ext uri="{BB962C8B-B14F-4D97-AF65-F5344CB8AC3E}">
        <p14:creationId xmlns:p14="http://schemas.microsoft.com/office/powerpoint/2010/main" val="16725605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400" b="1" dirty="0" smtClean="0">
              <a:latin typeface="Century Gothic" panose="020B0502020202020204" pitchFamily="34" charset="0"/>
            </a:endParaRPr>
          </a:p>
          <a:p>
            <a:endParaRPr lang="en-US" sz="2400" b="1" dirty="0">
              <a:latin typeface="Century Gothic" panose="020B0502020202020204" pitchFamily="34" charset="0"/>
            </a:endParaRPr>
          </a:p>
          <a:p>
            <a:r>
              <a:rPr lang="en-US" sz="2400" b="1" dirty="0" smtClean="0">
                <a:latin typeface="Century Gothic" panose="020B0502020202020204" pitchFamily="34" charset="0"/>
              </a:rPr>
              <a:t>Primary </a:t>
            </a:r>
            <a:r>
              <a:rPr lang="en-US" sz="2400" b="1" dirty="0">
                <a:latin typeface="Century Gothic" panose="020B0502020202020204" pitchFamily="34" charset="0"/>
              </a:rPr>
              <a:t>memory holds only those data and instructions on which the computer is currently working. It has a limited capacity and data is lost when power is switched off.</a:t>
            </a:r>
          </a:p>
          <a:p>
            <a:r>
              <a:rPr lang="en-US" sz="2400" b="1" dirty="0">
                <a:latin typeface="Century Gothic" panose="020B0502020202020204" pitchFamily="34" charset="0"/>
              </a:rPr>
              <a:t> It is generally made up of semiconductor device.</a:t>
            </a:r>
          </a:p>
          <a:p>
            <a:r>
              <a:rPr lang="en-US" sz="2400" b="1" dirty="0">
                <a:latin typeface="Century Gothic" panose="020B0502020202020204" pitchFamily="34" charset="0"/>
              </a:rPr>
              <a:t> It is divided into two subcategories RAM and ROM.</a:t>
            </a:r>
          </a:p>
          <a:p>
            <a:pPr marL="0" indent="0">
              <a:buNone/>
            </a:pPr>
            <a:endParaRPr lang="en-US" sz="2400" b="1" dirty="0">
              <a:latin typeface="Century Gothic" panose="020B0502020202020204" pitchFamily="34" charset="0"/>
            </a:endParaRPr>
          </a:p>
          <a:p>
            <a:endParaRPr lang="en-US" sz="2400" b="1" dirty="0">
              <a:latin typeface="Century Gothic" panose="020B0502020202020204" pitchFamily="34" charset="0"/>
            </a:endParaRPr>
          </a:p>
          <a:p>
            <a:endParaRPr lang="en-US" sz="2400" b="1" dirty="0">
              <a:latin typeface="Century Gothic" panose="020B0502020202020204" pitchFamily="34" charset="0"/>
            </a:endParaRPr>
          </a:p>
          <a:p>
            <a:endParaRPr lang="en-US" sz="2400" b="1" dirty="0">
              <a:latin typeface="Century Gothic" panose="020B0502020202020204" pitchFamily="34" charset="0"/>
            </a:endParaRPr>
          </a:p>
          <a:p>
            <a:pPr marL="0" indent="0">
              <a:buNone/>
            </a:pPr>
            <a:endParaRPr lang="en-US" sz="2400" b="1" dirty="0">
              <a:latin typeface="Century Gothic" panose="020B0502020202020204" pitchFamily="34" charset="0"/>
            </a:endParaRPr>
          </a:p>
          <a:p>
            <a:endParaRPr lang="en-US" sz="2400" b="1" dirty="0">
              <a:latin typeface="Century Gothic" panose="020B0502020202020204" pitchFamily="34" charset="0"/>
            </a:endParaRPr>
          </a:p>
        </p:txBody>
      </p:sp>
      <p:sp>
        <p:nvSpPr>
          <p:cNvPr id="3" name="Title 2"/>
          <p:cNvSpPr>
            <a:spLocks noGrp="1"/>
          </p:cNvSpPr>
          <p:nvPr>
            <p:ph type="title"/>
          </p:nvPr>
        </p:nvSpPr>
        <p:spPr/>
        <p:txBody>
          <a:bodyPr>
            <a:normAutofit fontScale="90000"/>
          </a:bodyPr>
          <a:lstStyle/>
          <a:p>
            <a:r>
              <a:rPr lang="en-US" sz="4000" dirty="0" smtClean="0">
                <a:latin typeface="Century Gothic" panose="020B0502020202020204" pitchFamily="34" charset="0"/>
              </a:rPr>
              <a:t/>
            </a:r>
            <a:br>
              <a:rPr lang="en-US" sz="4000" dirty="0" smtClean="0">
                <a:latin typeface="Century Gothic" panose="020B0502020202020204" pitchFamily="34" charset="0"/>
              </a:rPr>
            </a:br>
            <a:r>
              <a:rPr lang="en-US" sz="4000" dirty="0">
                <a:latin typeface="Century Gothic" panose="020B0502020202020204" pitchFamily="34" charset="0"/>
              </a:rPr>
              <a:t/>
            </a:r>
            <a:br>
              <a:rPr lang="en-US" sz="4000" dirty="0">
                <a:latin typeface="Century Gothic" panose="020B0502020202020204" pitchFamily="34" charset="0"/>
              </a:rPr>
            </a:br>
            <a:r>
              <a:rPr lang="en-US" sz="4900" dirty="0" smtClean="0">
                <a:latin typeface="Century Gothic" panose="020B0502020202020204" pitchFamily="34" charset="0"/>
              </a:rPr>
              <a:t>Primary </a:t>
            </a:r>
            <a:r>
              <a:rPr lang="en-US" sz="4900" dirty="0">
                <a:latin typeface="Century Gothic" panose="020B0502020202020204" pitchFamily="34" charset="0"/>
              </a:rPr>
              <a:t>memory:</a:t>
            </a:r>
            <a:endParaRPr lang="en-US" sz="4900" dirty="0"/>
          </a:p>
        </p:txBody>
      </p:sp>
    </p:spTree>
    <p:extLst>
      <p:ext uri="{BB962C8B-B14F-4D97-AF65-F5344CB8AC3E}">
        <p14:creationId xmlns:p14="http://schemas.microsoft.com/office/powerpoint/2010/main" val="18465919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400" b="1" dirty="0" smtClean="0">
              <a:latin typeface="Century Gothic" panose="020B0502020202020204" pitchFamily="34" charset="0"/>
            </a:endParaRPr>
          </a:p>
          <a:p>
            <a:r>
              <a:rPr lang="en-US" sz="2400" b="1" dirty="0" smtClean="0">
                <a:latin typeface="Century Gothic" panose="020B0502020202020204" pitchFamily="34" charset="0"/>
              </a:rPr>
              <a:t>This </a:t>
            </a:r>
            <a:r>
              <a:rPr lang="en-US" sz="2400" b="1" dirty="0">
                <a:latin typeface="Century Gothic" panose="020B0502020202020204" pitchFamily="34" charset="0"/>
              </a:rPr>
              <a:t>type of memory is also known as external memory or non-volatile. It is slower than the main memory. </a:t>
            </a:r>
          </a:p>
          <a:p>
            <a:r>
              <a:rPr lang="en-US" sz="2400" b="1" dirty="0">
                <a:latin typeface="Century Gothic" panose="020B0502020202020204" pitchFamily="34" charset="0"/>
              </a:rPr>
              <a:t>These are used for storing data/information permanently.  </a:t>
            </a:r>
          </a:p>
          <a:p>
            <a:r>
              <a:rPr lang="en-US" sz="2400" b="1" dirty="0">
                <a:latin typeface="Century Gothic" panose="020B0502020202020204" pitchFamily="34" charset="0"/>
              </a:rPr>
              <a:t>The contents of secondary memories are first transferred to the main memory, and then the CPU can access it. </a:t>
            </a:r>
          </a:p>
          <a:p>
            <a:r>
              <a:rPr lang="en-US" sz="2400" b="1" dirty="0">
                <a:latin typeface="Century Gothic" panose="020B0502020202020204" pitchFamily="34" charset="0"/>
              </a:rPr>
              <a:t>For example, disk, CD-ROM, DVD, etc.</a:t>
            </a:r>
          </a:p>
          <a:p>
            <a:pPr marL="109728" indent="0">
              <a:buNone/>
            </a:pPr>
            <a:r>
              <a:rPr lang="en-US" sz="2400" b="1" dirty="0">
                <a:latin typeface="Century Gothic" panose="020B0502020202020204" pitchFamily="34" charset="0"/>
              </a:rPr>
              <a:t/>
            </a:r>
            <a:br>
              <a:rPr lang="en-US" sz="2400" b="1" dirty="0">
                <a:latin typeface="Century Gothic" panose="020B0502020202020204" pitchFamily="34" charset="0"/>
              </a:rPr>
            </a:br>
            <a:endParaRPr lang="en-US" sz="2400" b="1" dirty="0">
              <a:latin typeface="Century Gothic" panose="020B0502020202020204" pitchFamily="34" charset="0"/>
            </a:endParaRPr>
          </a:p>
          <a:p>
            <a:endParaRPr lang="en-US" sz="2400" b="1" dirty="0">
              <a:latin typeface="Century Gothic" panose="020B0502020202020204" pitchFamily="34" charset="0"/>
            </a:endParaRPr>
          </a:p>
        </p:txBody>
      </p:sp>
      <p:sp>
        <p:nvSpPr>
          <p:cNvPr id="3" name="Title 2"/>
          <p:cNvSpPr>
            <a:spLocks noGrp="1"/>
          </p:cNvSpPr>
          <p:nvPr>
            <p:ph type="title"/>
          </p:nvPr>
        </p:nvSpPr>
        <p:spPr/>
        <p:txBody>
          <a:bodyPr>
            <a:noAutofit/>
          </a:bodyPr>
          <a:lstStyle/>
          <a:p>
            <a:r>
              <a:rPr lang="en-US" sz="4400" dirty="0" smtClean="0">
                <a:latin typeface="Century Gothic" panose="020B0502020202020204" pitchFamily="34" charset="0"/>
              </a:rPr>
              <a:t/>
            </a:r>
            <a:br>
              <a:rPr lang="en-US" sz="4400" dirty="0" smtClean="0">
                <a:latin typeface="Century Gothic" panose="020B0502020202020204" pitchFamily="34" charset="0"/>
              </a:rPr>
            </a:br>
            <a:r>
              <a:rPr lang="en-US" sz="4400" dirty="0" smtClean="0">
                <a:latin typeface="Century Gothic" panose="020B0502020202020204" pitchFamily="34" charset="0"/>
              </a:rPr>
              <a:t>Secondary </a:t>
            </a:r>
            <a:r>
              <a:rPr lang="en-US" sz="4400" dirty="0">
                <a:latin typeface="Century Gothic" panose="020B0502020202020204" pitchFamily="34" charset="0"/>
              </a:rPr>
              <a:t>Memory</a:t>
            </a:r>
          </a:p>
        </p:txBody>
      </p:sp>
    </p:spTree>
    <p:extLst>
      <p:ext uri="{BB962C8B-B14F-4D97-AF65-F5344CB8AC3E}">
        <p14:creationId xmlns:p14="http://schemas.microsoft.com/office/powerpoint/2010/main" val="3137467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19809" y="1296176"/>
            <a:ext cx="9230047" cy="2124943"/>
          </a:xfrm>
        </p:spPr>
        <p:txBody>
          <a:bodyPr>
            <a:normAutofit/>
          </a:bodyPr>
          <a:lstStyle/>
          <a:p>
            <a:pPr marL="0" indent="0">
              <a:buNone/>
            </a:pPr>
            <a:r>
              <a:rPr lang="en-US" sz="2400" b="1" dirty="0" smtClean="0">
                <a:latin typeface="Century Gothic" panose="020B0502020202020204" pitchFamily="34" charset="0"/>
              </a:rPr>
              <a:t>Read only memory(ROM) as the word refers mainly it can only read the data which is stored in it. This memory is mainly used by our computer when we just turn on our computer. It contains BIOS of system. This is non-volatile in nature.</a:t>
            </a:r>
          </a:p>
          <a:p>
            <a:pPr marL="0" indent="0">
              <a:buNone/>
            </a:pPr>
            <a:endParaRPr lang="en-US" sz="2400" dirty="0">
              <a:latin typeface="Century Gothic" panose="020B0502020202020204" pitchFamily="34" charset="0"/>
            </a:endParaRPr>
          </a:p>
        </p:txBody>
      </p:sp>
      <p:sp>
        <p:nvSpPr>
          <p:cNvPr id="4" name="Title 1"/>
          <p:cNvSpPr>
            <a:spLocks noGrp="1"/>
          </p:cNvSpPr>
          <p:nvPr>
            <p:ph type="title"/>
          </p:nvPr>
        </p:nvSpPr>
        <p:spPr>
          <a:xfrm>
            <a:off x="630346" y="295058"/>
            <a:ext cx="9404723" cy="871585"/>
          </a:xfrm>
        </p:spPr>
        <p:txBody>
          <a:bodyPr>
            <a:normAutofit/>
          </a:bodyPr>
          <a:lstStyle/>
          <a:p>
            <a:r>
              <a:rPr lang="en-US" sz="4400" dirty="0" smtClean="0">
                <a:latin typeface="Century Gothic" panose="020B0502020202020204" pitchFamily="34" charset="0"/>
              </a:rPr>
              <a:t>ROM(Read Only Memory)</a:t>
            </a:r>
            <a:endParaRPr lang="en-US" sz="4400" dirty="0">
              <a:latin typeface="Century Gothic" panose="020B0502020202020204" pitchFamily="34" charset="0"/>
            </a:endParaRPr>
          </a:p>
        </p:txBody>
      </p:sp>
      <p:sp>
        <p:nvSpPr>
          <p:cNvPr id="6" name="Title 1"/>
          <p:cNvSpPr txBox="1">
            <a:spLocks/>
          </p:cNvSpPr>
          <p:nvPr/>
        </p:nvSpPr>
        <p:spPr>
          <a:xfrm>
            <a:off x="586499" y="303202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Types of ROM: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586498" y="4012272"/>
            <a:ext cx="9230047"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PROM</a:t>
            </a:r>
          </a:p>
          <a:p>
            <a:r>
              <a:rPr lang="en-US" sz="2400" b="1" dirty="0" smtClean="0">
                <a:latin typeface="Century Gothic" panose="020B0502020202020204" pitchFamily="34" charset="0"/>
              </a:rPr>
              <a:t>EPROM</a:t>
            </a:r>
          </a:p>
          <a:p>
            <a:r>
              <a:rPr lang="en-US" sz="2400" b="1" dirty="0" smtClean="0">
                <a:latin typeface="Century Gothic" panose="020B0502020202020204" pitchFamily="34" charset="0"/>
              </a:rPr>
              <a:t>EEPROM</a:t>
            </a:r>
          </a:p>
        </p:txBody>
      </p:sp>
    </p:spTree>
    <p:extLst>
      <p:ext uri="{BB962C8B-B14F-4D97-AF65-F5344CB8AC3E}">
        <p14:creationId xmlns:p14="http://schemas.microsoft.com/office/powerpoint/2010/main" val="3517379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59042"/>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PROM(Programmable</a:t>
            </a:r>
            <a:r>
              <a:rPr lang="en-US" sz="4400" b="1" dirty="0" smtClean="0">
                <a:latin typeface="Century Gothic" panose="020B0502020202020204" pitchFamily="34" charset="0"/>
              </a:rPr>
              <a:t> </a:t>
            </a:r>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Read</a:t>
            </a:r>
            <a:r>
              <a:rPr lang="en-US" sz="4400" b="1" dirty="0" smtClean="0">
                <a:latin typeface="Century Gothic" panose="020B0502020202020204" pitchFamily="34" charset="0"/>
              </a:rPr>
              <a:t> </a:t>
            </a:r>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Only</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Memory):</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a:spLocks noGrp="1"/>
          </p:cNvSpPr>
          <p:nvPr>
            <p:ph idx="1"/>
          </p:nvPr>
        </p:nvSpPr>
        <p:spPr>
          <a:xfrm>
            <a:off x="819809" y="1469602"/>
            <a:ext cx="9230047" cy="1746571"/>
          </a:xfrm>
        </p:spPr>
        <p:txBody>
          <a:bodyPr>
            <a:noAutofit/>
          </a:bodyPr>
          <a:lstStyle/>
          <a:p>
            <a:r>
              <a:rPr lang="en-US" sz="2400" b="1" dirty="0" smtClean="0">
                <a:latin typeface="Century Gothic" panose="020B0502020202020204" pitchFamily="34" charset="0"/>
              </a:rPr>
              <a:t>In this when the data is stored then we have no right to change or alter any data to it.</a:t>
            </a:r>
          </a:p>
          <a:p>
            <a:r>
              <a:rPr lang="en-US" sz="2400" b="1" dirty="0" smtClean="0">
                <a:latin typeface="Century Gothic" panose="020B0502020202020204" pitchFamily="34" charset="0"/>
              </a:rPr>
              <a:t>In this the data is written by manufacturer company, even you can also purchase blank PROM chip but it can be programmed by special tool such as PROM programmers</a:t>
            </a:r>
          </a:p>
          <a:p>
            <a:r>
              <a:rPr lang="en-US" sz="2400" b="1" dirty="0" smtClean="0">
                <a:latin typeface="Century Gothic" panose="020B0502020202020204" pitchFamily="34" charset="0"/>
              </a:rPr>
              <a:t>In general PC’s mainly PROM is used because we don’t have to alter any date to it.</a:t>
            </a:r>
            <a:endParaRPr lang="en-US" sz="2400" b="1" dirty="0">
              <a:latin typeface="Century Gothic" panose="020B0502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227" y="4391374"/>
            <a:ext cx="3656104" cy="200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2751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2045" y="312034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EEPROM(Electrically</a:t>
            </a:r>
            <a:r>
              <a:rPr lang="en-US" sz="4400" b="1" dirty="0" smtClean="0">
                <a:latin typeface="Century Gothic" panose="020B0502020202020204" pitchFamily="34" charset="0"/>
              </a:rPr>
              <a:t> </a:t>
            </a:r>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Erasable</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PROM):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txBox="1">
            <a:spLocks/>
          </p:cNvSpPr>
          <p:nvPr/>
        </p:nvSpPr>
        <p:spPr>
          <a:xfrm>
            <a:off x="262728" y="4338539"/>
            <a:ext cx="923004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It is a type of ROM which can be erased by electrical charges.</a:t>
            </a:r>
          </a:p>
          <a:p>
            <a:r>
              <a:rPr lang="en-US" sz="2400" b="1" dirty="0" smtClean="0">
                <a:latin typeface="Century Gothic" panose="020B0502020202020204" pitchFamily="34" charset="0"/>
              </a:rPr>
              <a:t>EEPROM can be erased one byte at anytime rather than erasing the entire chip by ultra violet rays.</a:t>
            </a:r>
          </a:p>
        </p:txBody>
      </p:sp>
      <p:sp>
        <p:nvSpPr>
          <p:cNvPr id="6" name="Title 1"/>
          <p:cNvSpPr txBox="1">
            <a:spLocks/>
          </p:cNvSpPr>
          <p:nvPr/>
        </p:nvSpPr>
        <p:spPr>
          <a:xfrm>
            <a:off x="455119" y="282554"/>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EPROM(Erasable</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PROM):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341566" y="1090843"/>
            <a:ext cx="923004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The word “Erasable” means we can change or erase the data, so in EPROM we have right to change the data.</a:t>
            </a:r>
          </a:p>
          <a:p>
            <a:r>
              <a:rPr lang="en-US" sz="2400" b="1" dirty="0" smtClean="0">
                <a:latin typeface="Century Gothic" panose="020B0502020202020204" pitchFamily="34" charset="0"/>
              </a:rPr>
              <a:t>In this we can change the data with the help of ultra violet rays. </a:t>
            </a:r>
          </a:p>
          <a:p>
            <a:r>
              <a:rPr lang="en-US" sz="2400" b="1" dirty="0" smtClean="0">
                <a:latin typeface="Century Gothic" panose="020B0502020202020204" pitchFamily="34" charset="0"/>
              </a:rPr>
              <a:t>EPROM is much expensive than PROM. </a:t>
            </a:r>
            <a:endParaRPr lang="en-US" sz="2400" b="1" dirty="0">
              <a:latin typeface="Century Gothic" panose="020B0502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422" y="2805201"/>
            <a:ext cx="3574225" cy="2080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066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9809" y="1091218"/>
            <a:ext cx="9230047" cy="2124943"/>
          </a:xfrm>
        </p:spPr>
        <p:txBody>
          <a:bodyPr>
            <a:noAutofit/>
          </a:bodyPr>
          <a:lstStyle/>
          <a:p>
            <a:pPr marL="0" indent="0">
              <a:buNone/>
            </a:pPr>
            <a:r>
              <a:rPr lang="en-US" sz="2400" b="1" dirty="0" smtClean="0">
                <a:latin typeface="Century Gothic" panose="020B0502020202020204" pitchFamily="34" charset="0"/>
              </a:rPr>
              <a:t>	RAM stores the data which the user currently uses are as we say it stores the data temporarily in it. </a:t>
            </a:r>
          </a:p>
          <a:p>
            <a:pPr marL="0" indent="0">
              <a:buNone/>
            </a:pPr>
            <a:r>
              <a:rPr lang="en-US" sz="2400" b="1" dirty="0" smtClean="0">
                <a:latin typeface="Century Gothic" panose="020B0502020202020204" pitchFamily="34" charset="0"/>
              </a:rPr>
              <a:t>	Ram needs power or electricity to work, when the computer power is turned off then all the data in it will be erased automatically.  This is the circuit which have its separate slot in mother board. This allows the computer to run the software faster.</a:t>
            </a:r>
          </a:p>
          <a:p>
            <a:pPr marL="0" indent="0">
              <a:buNone/>
            </a:pPr>
            <a:endParaRPr lang="en-US" sz="2400" dirty="0">
              <a:latin typeface="Century Gothic" panose="020B0502020202020204" pitchFamily="34" charset="0"/>
            </a:endParaRPr>
          </a:p>
        </p:txBody>
      </p:sp>
      <p:sp>
        <p:nvSpPr>
          <p:cNvPr id="2" name="Title 1"/>
          <p:cNvSpPr>
            <a:spLocks noGrp="1"/>
          </p:cNvSpPr>
          <p:nvPr>
            <p:ph type="title"/>
          </p:nvPr>
        </p:nvSpPr>
        <p:spPr>
          <a:xfrm>
            <a:off x="646112" y="263526"/>
            <a:ext cx="9404723" cy="871585"/>
          </a:xfrm>
        </p:spPr>
        <p:txBody>
          <a:bodyPr>
            <a:normAutofit/>
          </a:bodyPr>
          <a:lstStyle/>
          <a:p>
            <a:r>
              <a:rPr lang="en-US" sz="4400" b="1" dirty="0" smtClean="0">
                <a:latin typeface="Century Gothic" panose="020B0502020202020204" pitchFamily="34" charset="0"/>
              </a:rPr>
              <a:t>RAM(Random Access Memory)</a:t>
            </a:r>
            <a:endParaRPr lang="en-US" sz="4400" b="1" dirty="0">
              <a:latin typeface="Century Gothic" panose="020B0502020202020204" pitchFamily="34" charset="0"/>
            </a:endParaRPr>
          </a:p>
        </p:txBody>
      </p:sp>
      <p:sp>
        <p:nvSpPr>
          <p:cNvPr id="5" name="Title 1"/>
          <p:cNvSpPr txBox="1">
            <a:spLocks/>
          </p:cNvSpPr>
          <p:nvPr/>
        </p:nvSpPr>
        <p:spPr>
          <a:xfrm>
            <a:off x="554967" y="381063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Types of 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6" name="Content Placeholder 2"/>
          <p:cNvSpPr txBox="1">
            <a:spLocks/>
          </p:cNvSpPr>
          <p:nvPr/>
        </p:nvSpPr>
        <p:spPr>
          <a:xfrm>
            <a:off x="586498" y="4712053"/>
            <a:ext cx="9230047"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SRAM</a:t>
            </a:r>
          </a:p>
          <a:p>
            <a:r>
              <a:rPr lang="en-US" sz="2400" b="1" dirty="0" smtClean="0">
                <a:latin typeface="Century Gothic" panose="020B0502020202020204" pitchFamily="34" charset="0"/>
              </a:rPr>
              <a:t>DRAM</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2542287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983" y="231989"/>
            <a:ext cx="9404723" cy="1400530"/>
          </a:xfrm>
        </p:spPr>
        <p:txBody>
          <a:bodyPr>
            <a:normAutofit/>
          </a:bodyPr>
          <a:lstStyle/>
          <a:p>
            <a:r>
              <a:rPr lang="en-US" sz="4400" b="1" dirty="0" smtClean="0">
                <a:latin typeface="Century Gothic" panose="020B0502020202020204" pitchFamily="34" charset="0"/>
              </a:rPr>
              <a:t>INTRODUCTION</a:t>
            </a:r>
            <a:endParaRPr lang="en-US" sz="4400" b="1" dirty="0">
              <a:latin typeface="Century Gothic" panose="020B0502020202020204" pitchFamily="34" charset="0"/>
            </a:endParaRPr>
          </a:p>
        </p:txBody>
      </p:sp>
      <p:sp>
        <p:nvSpPr>
          <p:cNvPr id="5" name="Content Placeholder 4"/>
          <p:cNvSpPr>
            <a:spLocks noGrp="1"/>
          </p:cNvSpPr>
          <p:nvPr>
            <p:ph idx="1"/>
          </p:nvPr>
        </p:nvSpPr>
        <p:spPr>
          <a:xfrm>
            <a:off x="307095" y="1805041"/>
            <a:ext cx="11522299" cy="3781682"/>
          </a:xfrm>
        </p:spPr>
        <p:txBody>
          <a:bodyPr/>
          <a:lstStyle/>
          <a:p>
            <a:r>
              <a:rPr lang="en-US" sz="2400" b="1" dirty="0" smtClean="0"/>
              <a:t>Software:- The instruction and data are called software.</a:t>
            </a:r>
          </a:p>
          <a:p>
            <a:r>
              <a:rPr lang="en-US" sz="2400" b="1" dirty="0" smtClean="0"/>
              <a:t>Hardware:- The physical components which works according to the instructions are called hardware.</a:t>
            </a:r>
          </a:p>
          <a:p>
            <a:pPr marL="0" indent="0">
              <a:buNone/>
            </a:pPr>
            <a:endParaRPr lang="en-US" dirty="0" smtClean="0"/>
          </a:p>
          <a:p>
            <a:endParaRPr lang="en-US" dirty="0"/>
          </a:p>
          <a:p>
            <a:pPr marL="0" indent="0">
              <a:buNone/>
            </a:pPr>
            <a:r>
              <a:rPr lang="en-US" dirty="0" smtClean="0"/>
              <a:t> </a:t>
            </a:r>
          </a:p>
          <a:p>
            <a:pPr marL="0" indent="0">
              <a:buNone/>
            </a:pP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945" y="3354333"/>
            <a:ext cx="9311425" cy="2578863"/>
          </a:xfrm>
          <a:prstGeom prst="rect">
            <a:avLst/>
          </a:prstGeom>
        </p:spPr>
      </p:pic>
    </p:spTree>
    <p:extLst>
      <p:ext uri="{BB962C8B-B14F-4D97-AF65-F5344CB8AC3E}">
        <p14:creationId xmlns:p14="http://schemas.microsoft.com/office/powerpoint/2010/main" val="2113647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240512"/>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SRAM(Static</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a:spLocks noGrp="1"/>
          </p:cNvSpPr>
          <p:nvPr>
            <p:ph idx="1"/>
          </p:nvPr>
        </p:nvSpPr>
        <p:spPr>
          <a:xfrm>
            <a:off x="819809" y="996622"/>
            <a:ext cx="9230047" cy="1746571"/>
          </a:xfrm>
        </p:spPr>
        <p:txBody>
          <a:bodyPr>
            <a:noAutofit/>
          </a:bodyPr>
          <a:lstStyle/>
          <a:p>
            <a:r>
              <a:rPr lang="en-US" sz="2400" b="1" dirty="0" smtClean="0">
                <a:latin typeface="Century Gothic" panose="020B0502020202020204" pitchFamily="34" charset="0"/>
              </a:rPr>
              <a:t>The word “Static” refers that the memory retains its contents as long as the power is supplied so that’s why we can say this is volatile in nature. </a:t>
            </a:r>
          </a:p>
          <a:p>
            <a:r>
              <a:rPr lang="en-US" sz="2400" b="1" dirty="0" smtClean="0">
                <a:latin typeface="Century Gothic" panose="020B0502020202020204" pitchFamily="34" charset="0"/>
              </a:rPr>
              <a:t>SRAM does not need to be refreshed periodically. </a:t>
            </a:r>
          </a:p>
          <a:p>
            <a:r>
              <a:rPr lang="en-US" sz="2400" b="1" dirty="0" smtClean="0">
                <a:latin typeface="Century Gothic" panose="020B0502020202020204" pitchFamily="34" charset="0"/>
              </a:rPr>
              <a:t>SRAM is faster but more expensive than DRAM.</a:t>
            </a:r>
          </a:p>
          <a:p>
            <a:r>
              <a:rPr lang="en-US" sz="2400" b="1" dirty="0" smtClean="0">
                <a:latin typeface="Century Gothic" panose="020B0502020202020204" pitchFamily="34" charset="0"/>
              </a:rPr>
              <a:t>SRAM is made up of Transistors.</a:t>
            </a:r>
          </a:p>
          <a:p>
            <a:pPr marL="0" indent="0">
              <a:buNone/>
            </a:pPr>
            <a:endParaRPr lang="en-US" sz="2400" dirty="0">
              <a:latin typeface="Century Gothic" panose="020B0502020202020204" pitchFamily="34" charset="0"/>
            </a:endParaRPr>
          </a:p>
        </p:txBody>
      </p:sp>
      <p:sp>
        <p:nvSpPr>
          <p:cNvPr id="6" name="Title 1"/>
          <p:cNvSpPr txBox="1">
            <a:spLocks/>
          </p:cNvSpPr>
          <p:nvPr/>
        </p:nvSpPr>
        <p:spPr>
          <a:xfrm>
            <a:off x="586497" y="329257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DRAM(Dynamic</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956443" y="3990499"/>
            <a:ext cx="1123555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It contains data only when electricity is available.</a:t>
            </a:r>
          </a:p>
          <a:p>
            <a:r>
              <a:rPr lang="en-US" sz="2400" b="1" dirty="0" smtClean="0">
                <a:latin typeface="Century Gothic" panose="020B0502020202020204" pitchFamily="34" charset="0"/>
              </a:rPr>
              <a:t>DRAM needs to refreshed periodically due to this, this RAM works slower than SRAM.</a:t>
            </a:r>
          </a:p>
          <a:p>
            <a:r>
              <a:rPr lang="en-US" sz="2400" b="1" dirty="0" smtClean="0">
                <a:latin typeface="Century Gothic" panose="020B0502020202020204" pitchFamily="34" charset="0"/>
              </a:rPr>
              <a:t>Mainly general PC uses this RA</a:t>
            </a:r>
            <a:r>
              <a:rPr lang="en-US" sz="2400" b="1" dirty="0">
                <a:latin typeface="Century Gothic" panose="020B0502020202020204" pitchFamily="34" charset="0"/>
              </a:rPr>
              <a:t>M</a:t>
            </a:r>
            <a:r>
              <a:rPr lang="en-US" sz="2400" b="1" dirty="0" smtClean="0">
                <a:latin typeface="Century Gothic" panose="020B0502020202020204" pitchFamily="34" charset="0"/>
              </a:rPr>
              <a:t> because it is much cheaper than SRAM and requires less </a:t>
            </a:r>
            <a:r>
              <a:rPr lang="en-US" sz="2400" b="1" dirty="0" err="1" smtClean="0">
                <a:latin typeface="Century Gothic" panose="020B0502020202020204" pitchFamily="34" charset="0"/>
              </a:rPr>
              <a:t>space.DRAM</a:t>
            </a:r>
            <a:r>
              <a:rPr lang="en-US" sz="2400" b="1" dirty="0" smtClean="0">
                <a:latin typeface="Century Gothic" panose="020B0502020202020204" pitchFamily="34" charset="0"/>
              </a:rPr>
              <a:t> is made up Capacitors.</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42627202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665527"/>
            <a:ext cx="11761076" cy="4195481"/>
          </a:xfrm>
        </p:spPr>
        <p:txBody>
          <a:bodyPr>
            <a:noAutofit/>
          </a:bodyPr>
          <a:lstStyle/>
          <a:p>
            <a:pPr marL="0" indent="0">
              <a:buNone/>
            </a:pPr>
            <a:r>
              <a:rPr lang="en-US" sz="2400" b="1" dirty="0" smtClean="0">
                <a:solidFill>
                  <a:srgbClr val="FF0000"/>
                </a:solidFill>
                <a:latin typeface="Century Gothic" panose="020B0502020202020204" pitchFamily="34" charset="0"/>
              </a:rPr>
              <a:t>DDR 1</a:t>
            </a:r>
            <a:r>
              <a:rPr lang="en-US" sz="2400" b="1" dirty="0">
                <a:solidFill>
                  <a:srgbClr val="FF0000"/>
                </a:solidFill>
                <a:latin typeface="Century Gothic" panose="020B0502020202020204" pitchFamily="34" charset="0"/>
              </a:rPr>
              <a:t>: </a:t>
            </a:r>
            <a:r>
              <a:rPr lang="en-US" sz="2400" b="1" dirty="0">
                <a:latin typeface="Century Gothic" panose="020B0502020202020204" pitchFamily="34" charset="0"/>
              </a:rPr>
              <a:t>The next generation of SDRAM is DDR, which achieves greater bandwidth than the preceding single data rate SDRAM by transferring data on the rising and falling edges of the clock signal (double pumped). Effectively, it doubles the transfer rate without increasing the frequency of the clock. </a:t>
            </a:r>
            <a:r>
              <a:rPr lang="en-US" sz="2400" b="1" dirty="0" smtClean="0">
                <a:latin typeface="Century Gothic" panose="020B0502020202020204" pitchFamily="34" charset="0"/>
              </a:rPr>
              <a:t>The </a:t>
            </a:r>
            <a:r>
              <a:rPr lang="en-US" sz="2400" b="1" dirty="0">
                <a:latin typeface="Century Gothic" panose="020B0502020202020204" pitchFamily="34" charset="0"/>
              </a:rPr>
              <a:t>transfer rate of DDR is between 266~400 MT/s. DDR266 and DDR400 are of this type</a:t>
            </a:r>
            <a:r>
              <a:rPr lang="en-US" sz="2400" b="1" dirty="0" smtClean="0">
                <a:latin typeface="Century Gothic" panose="020B0502020202020204" pitchFamily="34" charset="0"/>
              </a:rPr>
              <a:t>.</a:t>
            </a:r>
            <a:endParaRPr lang="en-US" sz="2400" b="1" dirty="0" smtClean="0">
              <a:solidFill>
                <a:srgbClr val="FF0000"/>
              </a:solidFill>
              <a:latin typeface="Century Gothic" panose="020B0502020202020204" pitchFamily="34" charset="0"/>
            </a:endParaRPr>
          </a:p>
          <a:p>
            <a:pPr marL="0" indent="0">
              <a:buNone/>
            </a:pPr>
            <a:r>
              <a:rPr lang="en-US" sz="2400" b="1" dirty="0">
                <a:solidFill>
                  <a:srgbClr val="FF0000"/>
                </a:solidFill>
                <a:latin typeface="Century Gothic" panose="020B0502020202020204" pitchFamily="34" charset="0"/>
              </a:rPr>
              <a:t>DDR2:</a:t>
            </a:r>
            <a:r>
              <a:rPr lang="en-US" sz="2400" b="1" dirty="0">
                <a:latin typeface="Century Gothic" panose="020B0502020202020204" pitchFamily="34" charset="0"/>
              </a:rPr>
              <a:t>Its primary benefit is the ability to operate the external data bus twice as fast as DDR SDRAM. This is achieved by improved bus </a:t>
            </a:r>
            <a:r>
              <a:rPr lang="en-US" sz="2400" b="1" dirty="0" smtClean="0">
                <a:latin typeface="Century Gothic" panose="020B0502020202020204" pitchFamily="34" charset="0"/>
              </a:rPr>
              <a:t>signal.DDR2 </a:t>
            </a:r>
            <a:r>
              <a:rPr lang="en-US" sz="2400" b="1" dirty="0">
                <a:latin typeface="Century Gothic" panose="020B0502020202020204" pitchFamily="34" charset="0"/>
              </a:rPr>
              <a:t>memory is at the same internal clock speed (133~200MHz) as DDR,  but the transfer rate of DDR2 can reach 533~800 MT/s with the improved I/O bus signal. DDR2 533 and DDR2 800 memory types are on the market</a:t>
            </a:r>
            <a:r>
              <a:rPr lang="en-US" sz="2400" b="1" dirty="0" smtClean="0">
                <a:latin typeface="Century Gothic" panose="020B0502020202020204" pitchFamily="34" charset="0"/>
              </a:rPr>
              <a:t>.</a:t>
            </a:r>
            <a:endParaRPr lang="en-US" sz="2400" b="1" dirty="0">
              <a:solidFill>
                <a:srgbClr val="FF0000"/>
              </a:solidFill>
              <a:latin typeface="Century Gothic" panose="020B0502020202020204" pitchFamily="34" charset="0"/>
            </a:endParaRPr>
          </a:p>
          <a:p>
            <a:pPr marL="0" indent="0">
              <a:buNone/>
            </a:pPr>
            <a:r>
              <a:rPr lang="en-US" sz="2400" b="1" dirty="0">
                <a:solidFill>
                  <a:srgbClr val="FF0000"/>
                </a:solidFill>
                <a:latin typeface="Century Gothic" panose="020B0502020202020204" pitchFamily="34" charset="0"/>
              </a:rPr>
              <a:t>DDR3:</a:t>
            </a:r>
            <a:r>
              <a:rPr lang="en-US" sz="2400" b="1" dirty="0">
                <a:latin typeface="Century Gothic" panose="020B0502020202020204" pitchFamily="34" charset="0"/>
              </a:rPr>
              <a:t>DDR3 memory reduces 40% power consumption compared to current </a:t>
            </a:r>
            <a:r>
              <a:rPr lang="en-US" sz="2400" b="1" dirty="0" smtClean="0">
                <a:latin typeface="Century Gothic" panose="020B0502020202020204" pitchFamily="34" charset="0"/>
              </a:rPr>
              <a:t>. </a:t>
            </a:r>
            <a:r>
              <a:rPr lang="en-US" sz="2400" b="1" dirty="0">
                <a:latin typeface="Century Gothic" panose="020B0502020202020204" pitchFamily="34" charset="0"/>
              </a:rPr>
              <a:t>The transfer rate of DDR3 is 800~1600 MT/s. </a:t>
            </a:r>
            <a:r>
              <a:rPr lang="en-US" sz="2400" b="1" dirty="0" smtClean="0">
                <a:latin typeface="Century Gothic" panose="020B0502020202020204" pitchFamily="34" charset="0"/>
              </a:rPr>
              <a:t> </a:t>
            </a:r>
            <a:r>
              <a:rPr lang="en-US" sz="2400" b="1" dirty="0">
                <a:latin typeface="Century Gothic" panose="020B0502020202020204" pitchFamily="34" charset="0"/>
              </a:rPr>
              <a:t>They can make the </a:t>
            </a:r>
            <a:r>
              <a:rPr lang="en-US" sz="2400" b="1" dirty="0" smtClean="0">
                <a:latin typeface="Century Gothic" panose="020B0502020202020204" pitchFamily="34" charset="0"/>
              </a:rPr>
              <a:t>memory control the refresh rate according to the temperature variation.</a:t>
            </a:r>
          </a:p>
        </p:txBody>
      </p:sp>
      <p:sp>
        <p:nvSpPr>
          <p:cNvPr id="4" name="Title 1"/>
          <p:cNvSpPr txBox="1">
            <a:spLocks noGrp="1"/>
          </p:cNvSpPr>
          <p:nvPr>
            <p:ph type="title"/>
          </p:nvPr>
        </p:nvSpPr>
        <p:spPr>
          <a:xfrm>
            <a:off x="630346" y="-36028"/>
            <a:ext cx="9404723" cy="65086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Types of DRAM: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Tree>
    <p:extLst>
      <p:ext uri="{BB962C8B-B14F-4D97-AF65-F5344CB8AC3E}">
        <p14:creationId xmlns:p14="http://schemas.microsoft.com/office/powerpoint/2010/main" val="12152245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154" y="42804"/>
            <a:ext cx="9404723" cy="887351"/>
          </a:xfrm>
        </p:spPr>
        <p:txBody>
          <a:bodyPr>
            <a:normAutofit/>
          </a:bodyPr>
          <a:lstStyle/>
          <a:p>
            <a:r>
              <a:rPr lang="en-US" sz="4400" dirty="0" smtClean="0">
                <a:latin typeface="Century Gothic" panose="020B0502020202020204" pitchFamily="34" charset="0"/>
              </a:rPr>
              <a:t>CACHE MEMORY</a:t>
            </a:r>
            <a:endParaRPr lang="en-US" sz="4400" dirty="0">
              <a:latin typeface="Century Gothic" panose="020B0502020202020204" pitchFamily="34" charset="0"/>
            </a:endParaRPr>
          </a:p>
        </p:txBody>
      </p:sp>
      <p:sp>
        <p:nvSpPr>
          <p:cNvPr id="4" name="Content Placeholder 2"/>
          <p:cNvSpPr txBox="1">
            <a:spLocks/>
          </p:cNvSpPr>
          <p:nvPr/>
        </p:nvSpPr>
        <p:spPr>
          <a:xfrm>
            <a:off x="972209" y="3958967"/>
            <a:ext cx="9230047" cy="174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p>
        </p:txBody>
      </p:sp>
      <p:sp>
        <p:nvSpPr>
          <p:cNvPr id="6" name="Content Placeholder 2"/>
          <p:cNvSpPr txBox="1">
            <a:spLocks/>
          </p:cNvSpPr>
          <p:nvPr/>
        </p:nvSpPr>
        <p:spPr>
          <a:xfrm>
            <a:off x="126124" y="1005546"/>
            <a:ext cx="6731876" cy="470155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a:latin typeface="Century Gothic" panose="020B0502020202020204" pitchFamily="34" charset="0"/>
              </a:rPr>
              <a:t>Cache memory, also called CPU </a:t>
            </a:r>
            <a:r>
              <a:rPr lang="en-US" sz="2400" b="1" dirty="0" smtClean="0">
                <a:latin typeface="Century Gothic" panose="020B0502020202020204" pitchFamily="34" charset="0"/>
              </a:rPr>
              <a:t>memory.</a:t>
            </a:r>
          </a:p>
          <a:p>
            <a:r>
              <a:rPr lang="en-US" sz="2400" b="1" dirty="0" smtClean="0">
                <a:latin typeface="Century Gothic" panose="020B0502020202020204" pitchFamily="34" charset="0"/>
              </a:rPr>
              <a:t>It </a:t>
            </a:r>
            <a:r>
              <a:rPr lang="en-US" sz="2400" b="1" dirty="0">
                <a:latin typeface="Century Gothic" panose="020B0502020202020204" pitchFamily="34" charset="0"/>
              </a:rPr>
              <a:t>is random access </a:t>
            </a:r>
            <a:r>
              <a:rPr lang="en-US" sz="2400" b="1" dirty="0" smtClean="0">
                <a:latin typeface="Century Gothic" panose="020B0502020202020204" pitchFamily="34" charset="0"/>
              </a:rPr>
              <a:t>memory</a:t>
            </a:r>
            <a:r>
              <a:rPr lang="en-US" sz="2400" b="1" dirty="0">
                <a:latin typeface="Century Gothic" panose="020B0502020202020204" pitchFamily="34" charset="0"/>
              </a:rPr>
              <a:t> (RAM) </a:t>
            </a:r>
            <a:r>
              <a:rPr lang="en-US" sz="2400" b="1" dirty="0" smtClean="0">
                <a:latin typeface="Century Gothic" panose="020B0502020202020204" pitchFamily="34" charset="0"/>
              </a:rPr>
              <a:t>.</a:t>
            </a:r>
          </a:p>
          <a:p>
            <a:r>
              <a:rPr lang="en-US" sz="2400" b="1" dirty="0">
                <a:latin typeface="Century Gothic" panose="020B0502020202020204" pitchFamily="34" charset="0"/>
              </a:rPr>
              <a:t>C</a:t>
            </a:r>
            <a:r>
              <a:rPr lang="en-US" sz="2400" b="1" dirty="0" smtClean="0">
                <a:latin typeface="Century Gothic" panose="020B0502020202020204" pitchFamily="34" charset="0"/>
              </a:rPr>
              <a:t>omputer</a:t>
            </a:r>
            <a:r>
              <a:rPr lang="en-US" sz="2400" b="1" dirty="0">
                <a:latin typeface="Century Gothic" panose="020B0502020202020204" pitchFamily="34" charset="0"/>
              </a:rPr>
              <a:t> microprocessor can access more quickly than it can access regular RAM</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 </a:t>
            </a:r>
            <a:r>
              <a:rPr lang="en-US" sz="2400" b="1" dirty="0">
                <a:latin typeface="Century Gothic" panose="020B0502020202020204" pitchFamily="34" charset="0"/>
              </a:rPr>
              <a:t>This memory is typically integrated directly with the CPU chip or placed on a separate </a:t>
            </a:r>
            <a:r>
              <a:rPr lang="en-US" sz="2400" b="1" dirty="0" smtClean="0">
                <a:latin typeface="Century Gothic" panose="020B0502020202020204" pitchFamily="34" charset="0"/>
              </a:rPr>
              <a:t>chip that </a:t>
            </a:r>
            <a:r>
              <a:rPr lang="en-US" sz="2400" b="1" dirty="0">
                <a:latin typeface="Century Gothic" panose="020B0502020202020204" pitchFamily="34" charset="0"/>
              </a:rPr>
              <a:t>has </a:t>
            </a:r>
            <a:r>
              <a:rPr lang="en-US" sz="2400" b="1" dirty="0" smtClean="0">
                <a:latin typeface="Century Gothic" panose="020B0502020202020204" pitchFamily="34" charset="0"/>
              </a:rPr>
              <a:t>a separate</a:t>
            </a:r>
            <a:r>
              <a:rPr lang="en-US" sz="2400" b="1" dirty="0">
                <a:latin typeface="Century Gothic" panose="020B0502020202020204" pitchFamily="34" charset="0"/>
              </a:rPr>
              <a:t> bus interconnect with the </a:t>
            </a:r>
            <a:r>
              <a:rPr lang="en-US" sz="2400" b="1" dirty="0" smtClean="0">
                <a:latin typeface="Century Gothic" panose="020B0502020202020204" pitchFamily="34" charset="0"/>
              </a:rPr>
              <a:t>CPU.</a:t>
            </a:r>
          </a:p>
          <a:p>
            <a:r>
              <a:rPr lang="en-US" sz="2400" b="1" dirty="0" smtClean="0">
                <a:latin typeface="Century Gothic" panose="020B0502020202020204" pitchFamily="34" charset="0"/>
              </a:rPr>
              <a:t>This memory contains more frequently used data.</a:t>
            </a:r>
            <a:endParaRPr lang="en-US" sz="2400" b="1" dirty="0">
              <a:latin typeface="Century Gothic" panose="020B0502020202020204"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45" y="1629760"/>
            <a:ext cx="5139560" cy="377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9726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2302" y="2111971"/>
            <a:ext cx="10972800" cy="4525963"/>
          </a:xfrm>
        </p:spPr>
        <p:txBody>
          <a:bodyPr>
            <a:normAutofit/>
          </a:bodyPr>
          <a:lstStyle/>
          <a:p>
            <a:r>
              <a:rPr lang="en-US" sz="2400" b="1" dirty="0" smtClean="0">
                <a:latin typeface="Century Gothic" panose="020B0502020202020204" pitchFamily="34" charset="0"/>
              </a:rPr>
              <a:t>A memory bank built into the CPU chip, Also known as primary cache</a:t>
            </a:r>
          </a:p>
          <a:p>
            <a:r>
              <a:rPr lang="en-US" sz="2400" b="1" dirty="0" smtClean="0">
                <a:latin typeface="Century Gothic" panose="020B0502020202020204" pitchFamily="34" charset="0"/>
              </a:rPr>
              <a:t>It is the fastest memory in the computer and it is closest to microprocessor.</a:t>
            </a:r>
          </a:p>
          <a:p>
            <a:endParaRPr lang="en-US" sz="2400" b="1" dirty="0" smtClean="0">
              <a:latin typeface="Century Gothic" panose="020B0502020202020204" pitchFamily="34" charset="0"/>
            </a:endParaRPr>
          </a:p>
          <a:p>
            <a:endParaRPr lang="en-US" sz="2400" b="1" dirty="0">
              <a:latin typeface="Century Gothic" panose="020B0502020202020204" pitchFamily="34" charset="0"/>
            </a:endParaRPr>
          </a:p>
          <a:p>
            <a:r>
              <a:rPr lang="en-US" sz="2400" b="1" dirty="0" smtClean="0">
                <a:latin typeface="Century Gothic" panose="020B0502020202020204" pitchFamily="34" charset="0"/>
              </a:rPr>
              <a:t>L2 cache memory is present on a separate chip.</a:t>
            </a:r>
            <a:r>
              <a:rPr lang="en-US" sz="2400" b="1" dirty="0">
                <a:latin typeface="Century Gothic" panose="020B0502020202020204" pitchFamily="34" charset="0"/>
              </a:rPr>
              <a:t> </a:t>
            </a:r>
            <a:r>
              <a:rPr lang="en-US" sz="2400" b="1" dirty="0" smtClean="0">
                <a:latin typeface="Century Gothic" panose="020B0502020202020204" pitchFamily="34" charset="0"/>
              </a:rPr>
              <a:t>That means it is a expansion card that can be quickly accessed than main memory.</a:t>
            </a:r>
          </a:p>
        </p:txBody>
      </p:sp>
      <p:sp>
        <p:nvSpPr>
          <p:cNvPr id="2" name="Title 1"/>
          <p:cNvSpPr>
            <a:spLocks noGrp="1"/>
          </p:cNvSpPr>
          <p:nvPr>
            <p:ph type="title"/>
          </p:nvPr>
        </p:nvSpPr>
        <p:spPr>
          <a:xfrm>
            <a:off x="562302" y="132744"/>
            <a:ext cx="10972800" cy="1143000"/>
          </a:xfrm>
        </p:spPr>
        <p:txBody>
          <a:bodyPr>
            <a:normAutofit/>
          </a:bodyPr>
          <a:lstStyle/>
          <a:p>
            <a:r>
              <a:rPr lang="en-US" sz="4400" dirty="0" smtClean="0">
                <a:latin typeface="Century Gothic" panose="020B0502020202020204" pitchFamily="34" charset="0"/>
              </a:rPr>
              <a:t>Types of cache memory:</a:t>
            </a:r>
            <a:endParaRPr lang="en-US" sz="4400" dirty="0">
              <a:latin typeface="Century Gothic" panose="020B0502020202020204" pitchFamily="34" charset="0"/>
            </a:endParaRPr>
          </a:p>
        </p:txBody>
      </p:sp>
      <p:sp>
        <p:nvSpPr>
          <p:cNvPr id="4" name="Title 1"/>
          <p:cNvSpPr txBox="1">
            <a:spLocks/>
          </p:cNvSpPr>
          <p:nvPr/>
        </p:nvSpPr>
        <p:spPr>
          <a:xfrm>
            <a:off x="649545" y="138494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rgbClr val="C00000"/>
                </a:solidFill>
                <a:latin typeface="Century Gothic" panose="020B0502020202020204" pitchFamily="34" charset="0"/>
              </a:rPr>
              <a:t>L1 cache:</a:t>
            </a:r>
            <a:r>
              <a:rPr lang="en-US" sz="2800" dirty="0" smtClean="0">
                <a:latin typeface="Century Gothic" panose="020B0502020202020204" pitchFamily="34" charset="0"/>
              </a:rPr>
              <a:t/>
            </a:r>
            <a:br>
              <a:rPr lang="en-US" sz="2800" dirty="0" smtClean="0">
                <a:latin typeface="Century Gothic" panose="020B0502020202020204" pitchFamily="34" charset="0"/>
              </a:rPr>
            </a:br>
            <a:endParaRPr lang="en-US" sz="2800" dirty="0">
              <a:latin typeface="Century Gothic" panose="020B0502020202020204" pitchFamily="34" charset="0"/>
            </a:endParaRPr>
          </a:p>
        </p:txBody>
      </p:sp>
      <p:sp>
        <p:nvSpPr>
          <p:cNvPr id="5" name="Title 1"/>
          <p:cNvSpPr txBox="1">
            <a:spLocks/>
          </p:cNvSpPr>
          <p:nvPr/>
        </p:nvSpPr>
        <p:spPr>
          <a:xfrm>
            <a:off x="618019" y="3734003"/>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rgbClr val="C00000"/>
                </a:solidFill>
                <a:latin typeface="Century Gothic" panose="020B0502020202020204" pitchFamily="34" charset="0"/>
              </a:rPr>
              <a:t>L2</a:t>
            </a:r>
            <a:r>
              <a:rPr lang="en-US" sz="2800" b="1" dirty="0" smtClean="0">
                <a:solidFill>
                  <a:srgbClr val="C00000"/>
                </a:solidFill>
              </a:rPr>
              <a:t> cache:</a:t>
            </a:r>
            <a:r>
              <a:rPr lang="en-US" sz="4400" b="1" dirty="0" smtClean="0"/>
              <a:t/>
            </a:r>
            <a:br>
              <a:rPr lang="en-US" sz="4400" b="1" dirty="0" smtClean="0"/>
            </a:br>
            <a:endParaRPr lang="en-US" b="1" dirty="0"/>
          </a:p>
        </p:txBody>
      </p:sp>
    </p:spTree>
    <p:extLst>
      <p:ext uri="{BB962C8B-B14F-4D97-AF65-F5344CB8AC3E}">
        <p14:creationId xmlns:p14="http://schemas.microsoft.com/office/powerpoint/2010/main" val="42332025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latin typeface="Century Gothic" panose="020B0502020202020204" pitchFamily="34" charset="0"/>
              </a:rPr>
              <a:t>MOTHERBOARD</a:t>
            </a:r>
            <a:endParaRPr lang="en-US" sz="4400" dirty="0">
              <a:latin typeface="Century Gothic" panose="020B0502020202020204" pitchFamily="34" charset="0"/>
            </a:endParaRPr>
          </a:p>
        </p:txBody>
      </p:sp>
      <p:pic>
        <p:nvPicPr>
          <p:cNvPr id="2050" name="Picture 2" descr="Image result for mothe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374" y="1450034"/>
            <a:ext cx="5817485" cy="44935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129866" y="2273296"/>
            <a:ext cx="5381295" cy="4701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6" name="Content Placeholder 2"/>
          <p:cNvSpPr txBox="1">
            <a:spLocks/>
          </p:cNvSpPr>
          <p:nvPr/>
        </p:nvSpPr>
        <p:spPr>
          <a:xfrm>
            <a:off x="425658" y="1705041"/>
            <a:ext cx="5691354" cy="2966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a:latin typeface="Century Gothic" panose="020B0502020202020204" pitchFamily="34" charset="0"/>
              </a:rPr>
              <a:t>A motherboard is the main printed circuit board (</a:t>
            </a:r>
            <a:r>
              <a:rPr lang="en-US" sz="2400" b="1" u="sng" dirty="0">
                <a:latin typeface="Century Gothic" panose="020B0502020202020204" pitchFamily="34" charset="0"/>
                <a:hlinkClick r:id="rId3"/>
              </a:rPr>
              <a:t>PCB</a:t>
            </a:r>
            <a:r>
              <a:rPr lang="en-US" sz="2400" b="1" dirty="0">
                <a:latin typeface="Century Gothic" panose="020B0502020202020204" pitchFamily="34" charset="0"/>
              </a:rPr>
              <a:t>) in a computer.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The </a:t>
            </a:r>
            <a:r>
              <a:rPr lang="en-US" sz="2400" b="1" dirty="0">
                <a:latin typeface="Century Gothic" panose="020B0502020202020204" pitchFamily="34" charset="0"/>
              </a:rPr>
              <a:t>motherboard is a computer’s central communications backbone connectivity point, through which all components and external peripherals connect.</a:t>
            </a:r>
          </a:p>
        </p:txBody>
      </p:sp>
    </p:spTree>
    <p:extLst>
      <p:ext uri="{BB962C8B-B14F-4D97-AF65-F5344CB8AC3E}">
        <p14:creationId xmlns:p14="http://schemas.microsoft.com/office/powerpoint/2010/main" val="28486746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3" y="2052920"/>
            <a:ext cx="5985259" cy="4195481"/>
          </a:xfrm>
        </p:spPr>
        <p:txBody>
          <a:bodyPr>
            <a:normAutofit fontScale="92500" lnSpcReduction="10000"/>
          </a:bodyPr>
          <a:lstStyle/>
          <a:p>
            <a:r>
              <a:rPr lang="en-US" b="1" dirty="0"/>
              <a:t>The oldest of the main boards, these motherboards were used in earlier 286/386 or 486 computers. </a:t>
            </a:r>
            <a:endParaRPr lang="en-US" b="1" dirty="0" smtClean="0"/>
          </a:p>
          <a:p>
            <a:r>
              <a:rPr lang="en-US" b="1" dirty="0" smtClean="0"/>
              <a:t>The </a:t>
            </a:r>
            <a:r>
              <a:rPr lang="en-US" b="1" dirty="0"/>
              <a:t>AT means the board consists of advanced technology(AT) power connectors. </a:t>
            </a:r>
            <a:endParaRPr lang="en-US" b="1" dirty="0" smtClean="0"/>
          </a:p>
          <a:p>
            <a:r>
              <a:rPr lang="en-US" b="1" dirty="0" smtClean="0"/>
              <a:t>There </a:t>
            </a:r>
            <a:r>
              <a:rPr lang="en-US" b="1" dirty="0"/>
              <a:t>are two power connectors of 6 pin each mounted on the AT </a:t>
            </a:r>
            <a:r>
              <a:rPr lang="en-US" sz="2600" b="1" dirty="0">
                <a:latin typeface="Century Gothic" panose="020B0502020202020204" pitchFamily="34" charset="0"/>
              </a:rPr>
              <a:t>motherboards</a:t>
            </a:r>
            <a:r>
              <a:rPr lang="en-US" b="1" dirty="0"/>
              <a:t>. </a:t>
            </a:r>
            <a:endParaRPr lang="en-US" b="1" dirty="0" smtClean="0"/>
          </a:p>
          <a:p>
            <a:r>
              <a:rPr lang="en-US" b="1" dirty="0" smtClean="0"/>
              <a:t>The </a:t>
            </a:r>
            <a:r>
              <a:rPr lang="en-US" b="1" dirty="0"/>
              <a:t>AT motherboards were available in the early 80’s.</a:t>
            </a:r>
          </a:p>
        </p:txBody>
      </p:sp>
      <p:sp>
        <p:nvSpPr>
          <p:cNvPr id="2" name="Title 1"/>
          <p:cNvSpPr>
            <a:spLocks noGrp="1"/>
          </p:cNvSpPr>
          <p:nvPr>
            <p:ph type="title"/>
          </p:nvPr>
        </p:nvSpPr>
        <p:spPr>
          <a:xfrm>
            <a:off x="488457" y="184696"/>
            <a:ext cx="9404723" cy="934648"/>
          </a:xfrm>
        </p:spPr>
        <p:txBody>
          <a:bodyPr>
            <a:normAutofit/>
          </a:bodyPr>
          <a:lstStyle/>
          <a:p>
            <a:r>
              <a:rPr lang="en-US" sz="4400" dirty="0" smtClean="0">
                <a:latin typeface="Century Gothic" panose="020B0502020202020204" pitchFamily="34" charset="0"/>
              </a:rPr>
              <a:t>TYPES OF MOTHERBOARD:</a:t>
            </a:r>
            <a:endParaRPr lang="en-US" sz="4400" dirty="0">
              <a:latin typeface="Century Gothic" panose="020B0502020202020204" pitchFamily="34" charset="0"/>
            </a:endParaRPr>
          </a:p>
        </p:txBody>
      </p:sp>
      <p:sp>
        <p:nvSpPr>
          <p:cNvPr id="4" name="Title 1"/>
          <p:cNvSpPr txBox="1">
            <a:spLocks/>
          </p:cNvSpPr>
          <p:nvPr/>
        </p:nvSpPr>
        <p:spPr>
          <a:xfrm>
            <a:off x="782745" y="1235741"/>
            <a:ext cx="3663131"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At Motherboard:</a:t>
            </a:r>
            <a:endParaRPr lang="en-US" sz="28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962" y="1774009"/>
            <a:ext cx="4832110" cy="418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166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3191" y="366386"/>
            <a:ext cx="6942358"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ATX MOTHERBOARD:</a:t>
            </a:r>
            <a:endParaRPr lang="en-US" sz="4400" b="1" dirty="0">
              <a:latin typeface="Century Gothic" panose="020B0502020202020204" pitchFamily="34" charset="0"/>
            </a:endParaRPr>
          </a:p>
        </p:txBody>
      </p:sp>
      <p:sp>
        <p:nvSpPr>
          <p:cNvPr id="5" name="Content Placeholder 2"/>
          <p:cNvSpPr>
            <a:spLocks noGrp="1"/>
          </p:cNvSpPr>
          <p:nvPr>
            <p:ph idx="1"/>
          </p:nvPr>
        </p:nvSpPr>
        <p:spPr>
          <a:xfrm>
            <a:off x="330779" y="1532642"/>
            <a:ext cx="5985259" cy="4195481"/>
          </a:xfrm>
        </p:spPr>
        <p:txBody>
          <a:bodyPr>
            <a:normAutofit/>
          </a:bodyPr>
          <a:lstStyle/>
          <a:p>
            <a:r>
              <a:rPr lang="en-US" sz="2400" b="1" dirty="0">
                <a:latin typeface="Century Gothic" panose="020B0502020202020204" pitchFamily="34" charset="0"/>
              </a:rPr>
              <a:t>The ATX motherboards started in 90’s and are still available</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 </a:t>
            </a:r>
            <a:r>
              <a:rPr lang="en-US" sz="2400" b="1" dirty="0">
                <a:latin typeface="Century Gothic" panose="020B0502020202020204" pitchFamily="34" charset="0"/>
              </a:rPr>
              <a:t>The ATX connector on the motherboard consists of a single connector.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These </a:t>
            </a:r>
            <a:r>
              <a:rPr lang="en-US" sz="2400" b="1" dirty="0">
                <a:latin typeface="Century Gothic" panose="020B0502020202020204" pitchFamily="34" charset="0"/>
              </a:rPr>
              <a:t>boards are used for P2/P3 or P/4 processors.</a:t>
            </a:r>
          </a:p>
        </p:txBody>
      </p:sp>
      <p:sp>
        <p:nvSpPr>
          <p:cNvPr id="6" name="Rectangle 5"/>
          <p:cNvSpPr/>
          <p:nvPr/>
        </p:nvSpPr>
        <p:spPr>
          <a:xfrm>
            <a:off x="7194332" y="5130629"/>
            <a:ext cx="6096000" cy="923330"/>
          </a:xfrm>
          <a:prstGeom prst="rect">
            <a:avLst/>
          </a:prstGeom>
        </p:spPr>
        <p:txBody>
          <a:bodyPr>
            <a:spAutoFit/>
          </a:bodyPr>
          <a:lstStyle/>
          <a:p>
            <a:r>
              <a:rPr lang="en-US" b="1" dirty="0"/>
              <a:t>Motherboard for P1/P2 </a:t>
            </a:r>
            <a:r>
              <a:rPr lang="en-US" b="1" dirty="0" smtClean="0"/>
              <a:t>processors</a:t>
            </a:r>
            <a:endParaRPr lang="en-US" dirty="0"/>
          </a:p>
          <a:p>
            <a:r>
              <a:rPr lang="en-US" dirty="0">
                <a:hlinkClick r:id="rId2"/>
              </a:rPr>
              <a:t/>
            </a:r>
            <a:br>
              <a:rPr lang="en-US" dirty="0">
                <a:hlinkClick r:id="rId2"/>
              </a:rPr>
            </a:b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181" y="1639615"/>
            <a:ext cx="5117897" cy="4157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4561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56634" y="1219770"/>
            <a:ext cx="4081537" cy="483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20408" y="-103746"/>
            <a:ext cx="10972800" cy="1143000"/>
          </a:xfrm>
        </p:spPr>
        <p:txBody>
          <a:bodyPr>
            <a:normAutofit/>
          </a:bodyPr>
          <a:lstStyle/>
          <a:p>
            <a:r>
              <a:rPr lang="en-US" sz="4400" dirty="0" smtClean="0">
                <a:latin typeface="Century Gothic" panose="020B0502020202020204" pitchFamily="34" charset="0"/>
              </a:rPr>
              <a:t>NORTH BRIDGE AND SOUTH BRIDGE</a:t>
            </a:r>
            <a:endParaRPr lang="en-US" sz="4400" dirty="0">
              <a:latin typeface="Century Gothic" panose="020B0502020202020204" pitchFamily="34" charset="0"/>
            </a:endParaRPr>
          </a:p>
        </p:txBody>
      </p:sp>
      <p:sp>
        <p:nvSpPr>
          <p:cNvPr id="4" name="Rectangle 3"/>
          <p:cNvSpPr/>
          <p:nvPr/>
        </p:nvSpPr>
        <p:spPr>
          <a:xfrm>
            <a:off x="173422" y="1072048"/>
            <a:ext cx="7457088" cy="4893647"/>
          </a:xfrm>
          <a:prstGeom prst="rect">
            <a:avLst/>
          </a:prstGeom>
        </p:spPr>
        <p:txBody>
          <a:bodyPr wrap="square">
            <a:spAutoFit/>
          </a:bodyPr>
          <a:lstStyle/>
          <a:p>
            <a:r>
              <a:rPr lang="en-US" sz="2400" b="1" dirty="0" smtClean="0">
                <a:solidFill>
                  <a:srgbClr val="C00000"/>
                </a:solidFill>
                <a:latin typeface="Century Gothic" panose="020B0502020202020204" pitchFamily="34" charset="0"/>
              </a:rPr>
              <a:t>NORTH BRIDGE:</a:t>
            </a:r>
            <a:endParaRPr lang="en-US" sz="2400" b="1" dirty="0">
              <a:latin typeface="Century Gothic" panose="020B0502020202020204" pitchFamily="34" charset="0"/>
            </a:endParaRPr>
          </a:p>
          <a:p>
            <a:r>
              <a:rPr lang="en-US" sz="2400" b="1" dirty="0" smtClean="0">
                <a:latin typeface="Century Gothic" panose="020B0502020202020204" pitchFamily="34" charset="0"/>
              </a:rPr>
              <a:t>Northbridge </a:t>
            </a:r>
            <a:r>
              <a:rPr lang="en-US" sz="2400" b="1" dirty="0">
                <a:latin typeface="Century Gothic" panose="020B0502020202020204" pitchFamily="34" charset="0"/>
              </a:rPr>
              <a:t>is an Intel chipset that communicates with the computer processor and controls interaction with memory, the Peripheral Component Interconnect (PCI) bus, Level 2 cache, and all Accelerated Graphics Port (AGP) activities</a:t>
            </a:r>
            <a:r>
              <a:rPr lang="en-US" sz="2400" b="1" dirty="0" smtClean="0">
                <a:latin typeface="Century Gothic" panose="020B0502020202020204" pitchFamily="34" charset="0"/>
              </a:rPr>
              <a:t>.</a:t>
            </a:r>
            <a:r>
              <a:rPr lang="en-US" sz="2400" b="1" dirty="0">
                <a:latin typeface="Century Gothic" panose="020B0502020202020204" pitchFamily="34" charset="0"/>
              </a:rPr>
              <a:t> </a:t>
            </a:r>
            <a:endParaRPr lang="en-US" sz="2400" dirty="0">
              <a:latin typeface="Century Gothic" panose="020B0502020202020204" pitchFamily="34" charset="0"/>
            </a:endParaRPr>
          </a:p>
          <a:p>
            <a:r>
              <a:rPr lang="en-US" sz="2400" b="1" dirty="0" smtClean="0">
                <a:solidFill>
                  <a:srgbClr val="C00000"/>
                </a:solidFill>
                <a:latin typeface="Century Gothic" panose="020B0502020202020204" pitchFamily="34" charset="0"/>
              </a:rPr>
              <a:t>SOUTH BRIDGE:</a:t>
            </a:r>
            <a:endParaRPr lang="en-US" sz="2400" dirty="0">
              <a:latin typeface="Century Gothic" panose="020B0502020202020204" pitchFamily="34" charset="0"/>
            </a:endParaRPr>
          </a:p>
          <a:p>
            <a:r>
              <a:rPr lang="en-US" sz="2400" b="1" dirty="0" smtClean="0">
                <a:latin typeface="Century Gothic" panose="020B0502020202020204" pitchFamily="34" charset="0"/>
              </a:rPr>
              <a:t>Southbridge </a:t>
            </a:r>
            <a:r>
              <a:rPr lang="en-US" sz="2400" b="1" dirty="0">
                <a:latin typeface="Century Gothic" panose="020B0502020202020204" pitchFamily="34" charset="0"/>
              </a:rPr>
              <a:t>is an Intel </a:t>
            </a:r>
            <a:r>
              <a:rPr lang="en-US" sz="2400" b="1" u="sng" dirty="0">
                <a:latin typeface="Century Gothic" panose="020B0502020202020204" pitchFamily="34" charset="0"/>
                <a:hlinkClick r:id="rId3"/>
              </a:rPr>
              <a:t>chipset</a:t>
            </a:r>
            <a:r>
              <a:rPr lang="en-US" sz="2400" b="1" dirty="0">
                <a:latin typeface="Century Gothic" panose="020B0502020202020204" pitchFamily="34" charset="0"/>
              </a:rPr>
              <a:t> that manages the basic forms of input/output ( </a:t>
            </a:r>
            <a:r>
              <a:rPr lang="en-US" sz="2400" b="1" u="sng" dirty="0">
                <a:latin typeface="Century Gothic" panose="020B0502020202020204" pitchFamily="34" charset="0"/>
                <a:hlinkClick r:id="rId4"/>
              </a:rPr>
              <a:t>I/O</a:t>
            </a:r>
            <a:r>
              <a:rPr lang="en-US" sz="2400" b="1" dirty="0">
                <a:latin typeface="Century Gothic" panose="020B0502020202020204" pitchFamily="34" charset="0"/>
              </a:rPr>
              <a:t> ) such as Universal Serial Bus ( </a:t>
            </a:r>
            <a:r>
              <a:rPr lang="en-US" sz="2400" b="1" u="sng" dirty="0">
                <a:latin typeface="Century Gothic" panose="020B0502020202020204" pitchFamily="34" charset="0"/>
                <a:hlinkClick r:id="rId5"/>
              </a:rPr>
              <a:t>USB</a:t>
            </a:r>
            <a:r>
              <a:rPr lang="en-US" sz="2400" b="1" dirty="0">
                <a:latin typeface="Century Gothic" panose="020B0502020202020204" pitchFamily="34" charset="0"/>
              </a:rPr>
              <a:t> ), </a:t>
            </a:r>
            <a:r>
              <a:rPr lang="en-US" sz="2400" b="1" u="sng" dirty="0">
                <a:latin typeface="Century Gothic" panose="020B0502020202020204" pitchFamily="34" charset="0"/>
                <a:hlinkClick r:id="rId6"/>
              </a:rPr>
              <a:t>serial</a:t>
            </a:r>
            <a:r>
              <a:rPr lang="en-US" sz="2400" b="1" dirty="0">
                <a:latin typeface="Century Gothic" panose="020B0502020202020204" pitchFamily="34" charset="0"/>
              </a:rPr>
              <a:t> , audio, Integrated Drive Electronics ( </a:t>
            </a:r>
            <a:r>
              <a:rPr lang="en-US" sz="2400" b="1" u="sng" dirty="0">
                <a:latin typeface="Century Gothic" panose="020B0502020202020204" pitchFamily="34" charset="0"/>
                <a:hlinkClick r:id="rId7"/>
              </a:rPr>
              <a:t>IDE</a:t>
            </a:r>
            <a:r>
              <a:rPr lang="en-US" sz="2400" b="1" dirty="0">
                <a:latin typeface="Century Gothic" panose="020B0502020202020204" pitchFamily="34" charset="0"/>
              </a:rPr>
              <a:t> ), and Industry Standard Architecture ( </a:t>
            </a:r>
            <a:r>
              <a:rPr lang="en-US" sz="2400" b="1" u="sng" dirty="0">
                <a:latin typeface="Century Gothic" panose="020B0502020202020204" pitchFamily="34" charset="0"/>
                <a:hlinkClick r:id="rId8"/>
              </a:rPr>
              <a:t>ISA</a:t>
            </a:r>
            <a:r>
              <a:rPr lang="en-US" sz="2400" b="1" dirty="0">
                <a:latin typeface="Century Gothic" panose="020B0502020202020204" pitchFamily="34" charset="0"/>
              </a:rPr>
              <a:t> ) I/O in a computer</a:t>
            </a:r>
          </a:p>
        </p:txBody>
      </p:sp>
    </p:spTree>
    <p:extLst>
      <p:ext uri="{BB962C8B-B14F-4D97-AF65-F5344CB8AC3E}">
        <p14:creationId xmlns:p14="http://schemas.microsoft.com/office/powerpoint/2010/main" val="29905614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solidFill>
                  <a:srgbClr val="C00000"/>
                </a:solidFill>
                <a:latin typeface="Century Gothic" panose="020B0502020202020204" pitchFamily="34" charset="0"/>
              </a:rPr>
              <a:t>SIMM</a:t>
            </a:r>
          </a:p>
          <a:p>
            <a:pPr marL="0" indent="0">
              <a:buNone/>
            </a:pPr>
            <a:r>
              <a:rPr lang="en-US" sz="2400" dirty="0">
                <a:latin typeface="Century Gothic" panose="020B0502020202020204" pitchFamily="34" charset="0"/>
              </a:rPr>
              <a:t>	</a:t>
            </a:r>
            <a:r>
              <a:rPr lang="en-US" sz="2400" dirty="0" smtClean="0">
                <a:latin typeface="Century Gothic" panose="020B0502020202020204" pitchFamily="34" charset="0"/>
              </a:rPr>
              <a:t>  </a:t>
            </a:r>
            <a:r>
              <a:rPr lang="en-US" sz="2400" b="1" dirty="0">
                <a:latin typeface="Century Gothic" panose="020B0502020202020204" pitchFamily="34" charset="0"/>
              </a:rPr>
              <a:t>A SIMM (single in-line memory module) is a module containing one or several random access memory (RAM) chips on a small circuit board with pins that connect to the computer motherboard</a:t>
            </a:r>
            <a:r>
              <a:rPr lang="en-US" sz="2400" b="1" dirty="0" smtClean="0">
                <a:latin typeface="Century Gothic" panose="020B0502020202020204" pitchFamily="34" charset="0"/>
              </a:rPr>
              <a:t>.</a:t>
            </a:r>
          </a:p>
          <a:p>
            <a:r>
              <a:rPr lang="en-US" sz="2400" b="1" dirty="0" smtClean="0">
                <a:solidFill>
                  <a:srgbClr val="C00000"/>
                </a:solidFill>
                <a:latin typeface="Century Gothic" panose="020B0502020202020204" pitchFamily="34" charset="0"/>
              </a:rPr>
              <a:t>DIMM</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A</a:t>
            </a:r>
            <a:r>
              <a:rPr lang="en-US" sz="2400" b="1" dirty="0">
                <a:latin typeface="Century Gothic" panose="020B0502020202020204" pitchFamily="34" charset="0"/>
              </a:rPr>
              <a:t> DIMM (dual in-line memory module) is a double SIMM (single in-line memory module).</a:t>
            </a:r>
            <a:endParaRPr lang="en-US" sz="2400" b="1" dirty="0" smtClean="0">
              <a:latin typeface="Century Gothic" panose="020B0502020202020204" pitchFamily="34" charset="0"/>
            </a:endParaRPr>
          </a:p>
          <a:p>
            <a:r>
              <a:rPr lang="en-US" sz="2400" b="1" dirty="0" smtClean="0">
                <a:solidFill>
                  <a:srgbClr val="C00000"/>
                </a:solidFill>
                <a:latin typeface="Century Gothic" panose="020B0502020202020204" pitchFamily="34" charset="0"/>
              </a:rPr>
              <a:t>RIMM</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The </a:t>
            </a:r>
            <a:r>
              <a:rPr lang="en-US" sz="2400" b="1" dirty="0">
                <a:latin typeface="Century Gothic" panose="020B0502020202020204" pitchFamily="34" charset="0"/>
              </a:rPr>
              <a:t>memory module used with RDRAM chips. It is similar to a DIMM package but uses different pin settings</a:t>
            </a: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MEMORY MODULES</a:t>
            </a:r>
            <a:endParaRPr lang="en-US" sz="4400" dirty="0">
              <a:latin typeface="Century Gothic" panose="020B0502020202020204" pitchFamily="34" charset="0"/>
            </a:endParaRPr>
          </a:p>
        </p:txBody>
      </p:sp>
    </p:spTree>
    <p:extLst>
      <p:ext uri="{BB962C8B-B14F-4D97-AF65-F5344CB8AC3E}">
        <p14:creationId xmlns:p14="http://schemas.microsoft.com/office/powerpoint/2010/main" val="26268848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LGA – Land Grid Array</a:t>
            </a:r>
          </a:p>
          <a:p>
            <a:r>
              <a:rPr lang="en-US" sz="2400" b="1" dirty="0">
                <a:latin typeface="Century Gothic" panose="020B0502020202020204" pitchFamily="34" charset="0"/>
              </a:rPr>
              <a:t>The land grid array (LGA) is a type of surface-mount packaging for integrated circuits (ICs) that is notable for having the pins on the socket (when a socket is used) rather than the integrated circuit.</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Introduced by Intel.</a:t>
            </a:r>
          </a:p>
          <a:p>
            <a:r>
              <a:rPr lang="en-US" sz="2400" b="1" dirty="0" smtClean="0">
                <a:latin typeface="Century Gothic" panose="020B0502020202020204" pitchFamily="34" charset="0"/>
              </a:rPr>
              <a:t>Some LGA sockets</a:t>
            </a: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                                LGA 775                 LGA 1156                                      </a:t>
            </a:r>
          </a:p>
          <a:p>
            <a:pPr marL="0" indent="0">
              <a:buNone/>
            </a:pPr>
            <a:r>
              <a:rPr lang="en-US" sz="2400" b="1" dirty="0" smtClean="0">
                <a:latin typeface="Century Gothic" panose="020B0502020202020204" pitchFamily="34" charset="0"/>
              </a:rPr>
              <a:t>                                 LGA 1155               LGA 1366</a:t>
            </a:r>
            <a:endParaRPr lang="en-US" sz="2400" b="1" dirty="0">
              <a:latin typeface="Century Gothic" panose="020B0502020202020204" pitchFamily="34" charset="0"/>
            </a:endParaRPr>
          </a:p>
          <a:p>
            <a:pPr marL="0" indent="0">
              <a:buNone/>
            </a:pPr>
            <a:endParaRPr lang="en-US" sz="2400" dirty="0" smtClean="0">
              <a:latin typeface="Century Gothic" panose="020B0502020202020204" pitchFamily="34" charset="0"/>
            </a:endParaRP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SOCKETS</a:t>
            </a:r>
            <a:endParaRPr lang="en-US" sz="4400" dirty="0">
              <a:latin typeface="Century Gothic" panose="020B0502020202020204" pitchFamily="34" charset="0"/>
            </a:endParaRPr>
          </a:p>
        </p:txBody>
      </p:sp>
    </p:spTree>
    <p:extLst>
      <p:ext uri="{BB962C8B-B14F-4D97-AF65-F5344CB8AC3E}">
        <p14:creationId xmlns:p14="http://schemas.microsoft.com/office/powerpoint/2010/main" val="342989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518" y="1847969"/>
            <a:ext cx="10842503" cy="4195481"/>
          </a:xfrm>
        </p:spPr>
        <p:txBody>
          <a:bodyPr/>
          <a:lstStyle/>
          <a:p>
            <a:r>
              <a:rPr lang="en-US" dirty="0"/>
              <a:t> </a:t>
            </a:r>
            <a:r>
              <a:rPr lang="en-US" sz="2400" b="1" dirty="0" smtClean="0"/>
              <a:t>There are two types of Hardware.</a:t>
            </a:r>
          </a:p>
          <a:p>
            <a:pPr marL="0" indent="0">
              <a:buNone/>
            </a:pPr>
            <a:r>
              <a:rPr lang="en-US" sz="2400" b="1" dirty="0"/>
              <a:t> </a:t>
            </a:r>
            <a:r>
              <a:rPr lang="en-US" sz="2400" b="1" dirty="0" smtClean="0"/>
              <a:t>            1.Internal Hardware</a:t>
            </a:r>
          </a:p>
          <a:p>
            <a:pPr marL="0" indent="0">
              <a:buNone/>
            </a:pPr>
            <a:r>
              <a:rPr lang="en-US" sz="2400" b="1" dirty="0" smtClean="0"/>
              <a:t>                           Examples : Mother </a:t>
            </a:r>
            <a:r>
              <a:rPr lang="en-US" sz="2400" b="1" dirty="0"/>
              <a:t>B</a:t>
            </a:r>
            <a:r>
              <a:rPr lang="en-US" sz="2400" b="1" dirty="0" smtClean="0"/>
              <a:t>oard, Hard disk and RAM.   </a:t>
            </a:r>
          </a:p>
          <a:p>
            <a:pPr marL="0" indent="0">
              <a:buNone/>
            </a:pPr>
            <a:r>
              <a:rPr lang="en-US" sz="2400" b="1" dirty="0" smtClean="0"/>
              <a:t>	    2.External Hardware</a:t>
            </a:r>
          </a:p>
          <a:p>
            <a:pPr marL="0" indent="0">
              <a:buNone/>
            </a:pPr>
            <a:r>
              <a:rPr lang="en-US" sz="2400" b="1" dirty="0"/>
              <a:t> </a:t>
            </a:r>
            <a:r>
              <a:rPr lang="en-US" sz="2400" b="1" dirty="0" smtClean="0"/>
              <a:t>                         Examples </a:t>
            </a:r>
            <a:r>
              <a:rPr lang="en-US" sz="2400" b="1" dirty="0"/>
              <a:t>: Keyboard, Mouse, </a:t>
            </a:r>
            <a:r>
              <a:rPr lang="en-US" sz="2400" b="1" dirty="0" smtClean="0"/>
              <a:t>Scanner and                               					</a:t>
            </a:r>
            <a:r>
              <a:rPr lang="en-US" sz="2400" b="1" dirty="0"/>
              <a:t> </a:t>
            </a:r>
            <a:r>
              <a:rPr lang="en-US" sz="2400" b="1" dirty="0" smtClean="0"/>
              <a:t>        Printer</a:t>
            </a:r>
            <a:r>
              <a:rPr lang="en-US" sz="2400" dirty="0" smtClean="0"/>
              <a:t>.</a:t>
            </a:r>
          </a:p>
        </p:txBody>
      </p:sp>
      <p:sp>
        <p:nvSpPr>
          <p:cNvPr id="2" name="Title 1"/>
          <p:cNvSpPr>
            <a:spLocks noGrp="1"/>
          </p:cNvSpPr>
          <p:nvPr>
            <p:ph type="title"/>
          </p:nvPr>
        </p:nvSpPr>
        <p:spPr>
          <a:xfrm>
            <a:off x="251973" y="373890"/>
            <a:ext cx="9404723" cy="1400530"/>
          </a:xfrm>
        </p:spPr>
        <p:txBody>
          <a:bodyPr>
            <a:normAutofit/>
          </a:bodyPr>
          <a:lstStyle/>
          <a:p>
            <a:r>
              <a:rPr lang="en-US" sz="4400" b="1" dirty="0" smtClean="0">
                <a:latin typeface="Century Gothic" panose="020B0502020202020204" pitchFamily="34" charset="0"/>
              </a:rPr>
              <a:t>TYPES OF HARDWARE</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9678031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anose="020B0502020202020204" pitchFamily="34" charset="0"/>
              </a:rPr>
              <a:t>A CPU socket is made of plastic, and comes with a lever or </a:t>
            </a:r>
            <a:r>
              <a:rPr lang="en-US" sz="2400" b="1" dirty="0" smtClean="0">
                <a:latin typeface="Century Gothic" panose="020B0502020202020204" pitchFamily="34" charset="0"/>
              </a:rPr>
              <a:t>latch.</a:t>
            </a:r>
          </a:p>
          <a:p>
            <a:r>
              <a:rPr lang="en-US" sz="2400" b="1" dirty="0" smtClean="0">
                <a:latin typeface="Century Gothic" panose="020B0502020202020204" pitchFamily="34" charset="0"/>
              </a:rPr>
              <a:t>There is  </a:t>
            </a:r>
            <a:r>
              <a:rPr lang="en-US" sz="2400" b="1" dirty="0">
                <a:latin typeface="Century Gothic" panose="020B0502020202020204" pitchFamily="34" charset="0"/>
              </a:rPr>
              <a:t>metal contacts for each of the pins or lands on the CPU.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Many </a:t>
            </a:r>
            <a:r>
              <a:rPr lang="en-US" sz="2400" b="1" dirty="0">
                <a:latin typeface="Century Gothic" panose="020B0502020202020204" pitchFamily="34" charset="0"/>
              </a:rPr>
              <a:t>packages are keyed to ensure the proper insertion of the CPU</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 </a:t>
            </a:r>
            <a:r>
              <a:rPr lang="en-US" sz="2400" b="1" dirty="0">
                <a:latin typeface="Century Gothic" panose="020B0502020202020204" pitchFamily="34" charset="0"/>
              </a:rPr>
              <a:t>CPUs with a PGA (pin grid array) package are inserted </a:t>
            </a:r>
            <a:r>
              <a:rPr lang="en-US" sz="2400" b="1" dirty="0" smtClean="0">
                <a:latin typeface="Century Gothic" panose="020B0502020202020204" pitchFamily="34" charset="0"/>
              </a:rPr>
              <a:t>into the</a:t>
            </a:r>
            <a:r>
              <a:rPr lang="en-US" sz="2400" b="1" dirty="0">
                <a:latin typeface="Century Gothic" panose="020B0502020202020204" pitchFamily="34" charset="0"/>
              </a:rPr>
              <a:t> socket and the latch is closed</a:t>
            </a:r>
            <a:r>
              <a:rPr lang="en-US" sz="2400" b="1" dirty="0" smtClean="0">
                <a:latin typeface="Century Gothic" panose="020B0502020202020204" pitchFamily="34" charset="0"/>
              </a:rPr>
              <a:t>.</a:t>
            </a:r>
          </a:p>
          <a:p>
            <a:r>
              <a:rPr lang="en-US" sz="2400" b="1" dirty="0">
                <a:latin typeface="Century Gothic" panose="020B0502020202020204" pitchFamily="34" charset="0"/>
              </a:rPr>
              <a:t>Introduced by </a:t>
            </a:r>
            <a:r>
              <a:rPr lang="en-US" sz="2400" b="1" dirty="0" smtClean="0">
                <a:latin typeface="Century Gothic" panose="020B0502020202020204" pitchFamily="34" charset="0"/>
              </a:rPr>
              <a:t>AMD.</a:t>
            </a:r>
            <a:endParaRPr lang="en-US" sz="2400" b="1" dirty="0">
              <a:latin typeface="Century Gothic" panose="020B0502020202020204" pitchFamily="34" charset="0"/>
            </a:endParaRP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PGA – PIN GRID ARRAY</a:t>
            </a:r>
            <a:endParaRPr lang="en-US" sz="4400" dirty="0">
              <a:latin typeface="Century Gothic" panose="020B0502020202020204" pitchFamily="34" charset="0"/>
            </a:endParaRPr>
          </a:p>
        </p:txBody>
      </p:sp>
    </p:spTree>
    <p:extLst>
      <p:ext uri="{BB962C8B-B14F-4D97-AF65-F5344CB8AC3E}">
        <p14:creationId xmlns:p14="http://schemas.microsoft.com/office/powerpoint/2010/main" val="39695881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674" y="870485"/>
            <a:ext cx="10768126" cy="5041565"/>
          </a:xfrm>
        </p:spPr>
        <p:txBody>
          <a:bodyPr>
            <a:noAutofit/>
          </a:bodyPr>
          <a:lstStyle/>
          <a:p>
            <a:r>
              <a:rPr lang="en-US" sz="2400" b="1" dirty="0">
                <a:latin typeface="Century Gothic" panose="020B0502020202020204" pitchFamily="34" charset="0"/>
              </a:rPr>
              <a:t>In computer architecture, a </a:t>
            </a:r>
            <a:r>
              <a:rPr lang="en-US" sz="2400" b="1" dirty="0" smtClean="0">
                <a:latin typeface="Century Gothic" panose="020B0502020202020204" pitchFamily="34" charset="0"/>
              </a:rPr>
              <a:t>bus </a:t>
            </a:r>
            <a:r>
              <a:rPr lang="en-US" sz="2400" b="1" dirty="0">
                <a:latin typeface="Century Gothic" panose="020B0502020202020204" pitchFamily="34" charset="0"/>
              </a:rPr>
              <a:t>is a communication system that transfers data between components inside a computer, or between computers</a:t>
            </a:r>
            <a:r>
              <a:rPr lang="en-US" sz="2400" b="1" dirty="0" smtClean="0">
                <a:latin typeface="Century Gothic" panose="020B0502020202020204" pitchFamily="34" charset="0"/>
              </a:rPr>
              <a:t>.</a:t>
            </a:r>
            <a:endParaRPr lang="en-US" sz="2400" dirty="0" smtClean="0">
              <a:solidFill>
                <a:srgbClr val="C00000"/>
              </a:solidFill>
              <a:latin typeface="Century Gothic" panose="020B0502020202020204" pitchFamily="34" charset="0"/>
            </a:endParaRPr>
          </a:p>
          <a:p>
            <a:pPr marL="0" indent="0">
              <a:buNone/>
            </a:pPr>
            <a:r>
              <a:rPr lang="en-US" sz="2400" b="1" dirty="0" smtClean="0">
                <a:solidFill>
                  <a:srgbClr val="C00000"/>
                </a:solidFill>
                <a:latin typeface="Century Gothic" panose="020B0502020202020204" pitchFamily="34" charset="0"/>
              </a:rPr>
              <a:t>Types of BUS :</a:t>
            </a:r>
          </a:p>
          <a:p>
            <a:r>
              <a:rPr lang="en-US" sz="2400" b="1" dirty="0" smtClean="0">
                <a:solidFill>
                  <a:srgbClr val="C00000"/>
                </a:solidFill>
                <a:latin typeface="Century Gothic" panose="020B0502020202020204" pitchFamily="34" charset="0"/>
              </a:rPr>
              <a:t>Address BUS</a:t>
            </a:r>
          </a:p>
          <a:p>
            <a:pPr marL="0" indent="0">
              <a:buNone/>
            </a:pPr>
            <a:r>
              <a:rPr lang="en-US" sz="2400" b="1" dirty="0" smtClean="0">
                <a:latin typeface="Century Gothic" panose="020B0502020202020204" pitchFamily="34" charset="0"/>
              </a:rPr>
              <a:t>	An</a:t>
            </a:r>
            <a:r>
              <a:rPr lang="en-US" sz="2400" b="1" dirty="0">
                <a:latin typeface="Century Gothic" panose="020B0502020202020204" pitchFamily="34" charset="0"/>
              </a:rPr>
              <a:t> address bus is a computer bus architecture used to transfer data between devices that are identified by the hardware address of the physical memory (the physical address), which is stored in the form of binary numbers to enable the data bus to access memory </a:t>
            </a:r>
            <a:r>
              <a:rPr lang="en-US" sz="2400" b="1" dirty="0" smtClean="0">
                <a:latin typeface="Century Gothic" panose="020B0502020202020204" pitchFamily="34" charset="0"/>
              </a:rPr>
              <a:t>storage.</a:t>
            </a:r>
          </a:p>
          <a:p>
            <a:r>
              <a:rPr lang="en-US" sz="2400" b="1" dirty="0" smtClean="0">
                <a:solidFill>
                  <a:srgbClr val="C00000"/>
                </a:solidFill>
                <a:latin typeface="Century Gothic" panose="020B0502020202020204" pitchFamily="34" charset="0"/>
              </a:rPr>
              <a:t>Data BUS</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A </a:t>
            </a:r>
            <a:r>
              <a:rPr lang="en-US" sz="2400" b="1" dirty="0">
                <a:latin typeface="Century Gothic" panose="020B0502020202020204" pitchFamily="34" charset="0"/>
              </a:rPr>
              <a:t>data bus is a system within a computer or device, consisting of a connector or set of wires, that provides transportation for data.</a:t>
            </a:r>
          </a:p>
        </p:txBody>
      </p:sp>
      <p:sp>
        <p:nvSpPr>
          <p:cNvPr id="2" name="Title 1"/>
          <p:cNvSpPr>
            <a:spLocks noGrp="1"/>
          </p:cNvSpPr>
          <p:nvPr>
            <p:ph type="title"/>
          </p:nvPr>
        </p:nvSpPr>
        <p:spPr>
          <a:xfrm>
            <a:off x="530770" y="-9150"/>
            <a:ext cx="10972800" cy="1143000"/>
          </a:xfrm>
        </p:spPr>
        <p:txBody>
          <a:bodyPr>
            <a:normAutofit/>
          </a:bodyPr>
          <a:lstStyle/>
          <a:p>
            <a:r>
              <a:rPr lang="en-US" sz="4400" b="1" dirty="0" smtClean="0">
                <a:latin typeface="Century Gothic" panose="020B0502020202020204" pitchFamily="34" charset="0"/>
              </a:rPr>
              <a:t>BUS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0538999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090" y="1434033"/>
            <a:ext cx="10972800" cy="4525963"/>
          </a:xfrm>
        </p:spPr>
        <p:txBody>
          <a:bodyPr>
            <a:normAutofit/>
          </a:bodyPr>
          <a:lstStyle/>
          <a:p>
            <a:r>
              <a:rPr lang="en-US" sz="2400" b="1" dirty="0" smtClean="0">
                <a:latin typeface="Century Gothic" panose="020B0502020202020204" pitchFamily="34" charset="0"/>
              </a:rPr>
              <a:t>PCI - </a:t>
            </a:r>
            <a:r>
              <a:rPr lang="en-US" sz="2400" b="1" dirty="0">
                <a:latin typeface="Century Gothic" panose="020B0502020202020204" pitchFamily="34" charset="0"/>
              </a:rPr>
              <a:t> PCI is the initialism for Peripheral Component Interconnect and is part of the PCI Local Bus standard</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Introduced by INTEL in the year 1992.</a:t>
            </a:r>
          </a:p>
          <a:p>
            <a:r>
              <a:rPr lang="en-US" sz="2400" b="1" dirty="0" smtClean="0">
                <a:latin typeface="Century Gothic" panose="020B0502020202020204" pitchFamily="34" charset="0"/>
              </a:rPr>
              <a:t>PCI comes with both 32 bit and 64 bits.</a:t>
            </a:r>
          </a:p>
          <a:p>
            <a:r>
              <a:rPr lang="en-US" sz="2400" b="1" dirty="0" smtClean="0">
                <a:latin typeface="Century Gothic" panose="020B0502020202020204" pitchFamily="34" charset="0"/>
              </a:rPr>
              <a:t>Used to attach the hardware to computer(motherboard).</a:t>
            </a:r>
          </a:p>
          <a:p>
            <a:pPr marL="0" indent="0">
              <a:buNone/>
            </a:pPr>
            <a:endParaRPr lang="en-US" sz="2400" dirty="0">
              <a:latin typeface="Century Gothic" panose="020B0502020202020204" pitchFamily="34" charset="0"/>
            </a:endParaRPr>
          </a:p>
        </p:txBody>
      </p:sp>
      <p:sp>
        <p:nvSpPr>
          <p:cNvPr id="2" name="Title 1"/>
          <p:cNvSpPr>
            <a:spLocks noGrp="1"/>
          </p:cNvSpPr>
          <p:nvPr>
            <p:ph type="title"/>
          </p:nvPr>
        </p:nvSpPr>
        <p:spPr>
          <a:xfrm>
            <a:off x="598814" y="11270"/>
            <a:ext cx="9404723" cy="950413"/>
          </a:xfrm>
        </p:spPr>
        <p:txBody>
          <a:bodyPr>
            <a:normAutofit/>
          </a:bodyPr>
          <a:lstStyle/>
          <a:p>
            <a:r>
              <a:rPr lang="en-US" sz="4400" dirty="0" smtClean="0">
                <a:latin typeface="Century Gothic" panose="020B0502020202020204" pitchFamily="34" charset="0"/>
              </a:rPr>
              <a:t>EXPANSION SLOTS</a:t>
            </a:r>
            <a:endParaRPr lang="en-US" sz="4400" dirty="0">
              <a:latin typeface="Century Gothic" panose="020B0502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7" y="3972898"/>
            <a:ext cx="4698124" cy="203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30163" y="945911"/>
            <a:ext cx="3358055" cy="461665"/>
          </a:xfrm>
          <a:prstGeom prst="rect">
            <a:avLst/>
          </a:prstGeom>
          <a:noFill/>
        </p:spPr>
        <p:txBody>
          <a:bodyPr wrap="square" rtlCol="0">
            <a:spAutoFit/>
          </a:bodyPr>
          <a:lstStyle/>
          <a:p>
            <a:r>
              <a:rPr lang="en-US" sz="2400" b="1" dirty="0" smtClean="0">
                <a:solidFill>
                  <a:srgbClr val="C00000"/>
                </a:solidFill>
              </a:rPr>
              <a:t>PCI</a:t>
            </a:r>
            <a:endParaRPr lang="en-US" b="1" dirty="0">
              <a:solidFill>
                <a:srgbClr val="C00000"/>
              </a:solidFill>
            </a:endParaRPr>
          </a:p>
        </p:txBody>
      </p:sp>
    </p:spTree>
    <p:extLst>
      <p:ext uri="{BB962C8B-B14F-4D97-AF65-F5344CB8AC3E}">
        <p14:creationId xmlns:p14="http://schemas.microsoft.com/office/powerpoint/2010/main" val="20832707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Introduced by IBM and headed by Mark Dean.</a:t>
            </a:r>
          </a:p>
          <a:p>
            <a:r>
              <a:rPr lang="en-US" sz="2400" b="1" dirty="0" smtClean="0">
                <a:latin typeface="Century Gothic" panose="020B0502020202020204" pitchFamily="34" charset="0"/>
              </a:rPr>
              <a:t>16 BIT Internal bus.</a:t>
            </a:r>
          </a:p>
          <a:p>
            <a:r>
              <a:rPr lang="en-US" sz="2400" b="1" dirty="0" smtClean="0">
                <a:latin typeface="Century Gothic" panose="020B0502020202020204" pitchFamily="34" charset="0"/>
              </a:rPr>
              <a:t>ISA was originally 8 BIT computer slot, later expanded to 16 bits.</a:t>
            </a:r>
          </a:p>
          <a:p>
            <a:r>
              <a:rPr lang="en-US" sz="2400" b="1" dirty="0" smtClean="0">
                <a:latin typeface="Century Gothic" panose="020B0502020202020204" pitchFamily="34" charset="0"/>
              </a:rPr>
              <a:t>ISA allowed to create peripherals and actual Interface.</a:t>
            </a:r>
          </a:p>
          <a:p>
            <a:r>
              <a:rPr lang="en-US" sz="2400" b="1" dirty="0" smtClean="0">
                <a:latin typeface="Century Gothic" panose="020B0502020202020204" pitchFamily="34" charset="0"/>
              </a:rPr>
              <a:t>In 1993 Microsoft introduced a PnP ISA slot that allowed to computer to automatic detection and setup for peripherals.</a:t>
            </a: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ISA – Industry Standard Architecture</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1078293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55203"/>
            <a:ext cx="10972800" cy="4525963"/>
          </a:xfrm>
        </p:spPr>
        <p:txBody>
          <a:bodyPr>
            <a:normAutofit/>
          </a:bodyPr>
          <a:lstStyle/>
          <a:p>
            <a:r>
              <a:rPr lang="en-US" sz="2400" b="1" dirty="0" smtClean="0">
                <a:latin typeface="Century Gothic" panose="020B0502020202020204" pitchFamily="34" charset="0"/>
              </a:rPr>
              <a:t>CNR was Introduced by Intel(Feb 7, 2000).</a:t>
            </a:r>
          </a:p>
          <a:p>
            <a:r>
              <a:rPr lang="en-US" sz="2400" b="1" dirty="0" smtClean="0">
                <a:latin typeface="Century Gothic" panose="020B0502020202020204" pitchFamily="34" charset="0"/>
              </a:rPr>
              <a:t>Used for Specialized Networking.</a:t>
            </a:r>
          </a:p>
          <a:p>
            <a:r>
              <a:rPr lang="en-US" sz="2400" b="1" dirty="0" smtClean="0">
                <a:latin typeface="Century Gothic" panose="020B0502020202020204" pitchFamily="34" charset="0"/>
              </a:rPr>
              <a:t>It allows you to deals with audio, networking or modem.</a:t>
            </a:r>
          </a:p>
          <a:p>
            <a:r>
              <a:rPr lang="en-US" sz="2400" b="1" dirty="0" smtClean="0">
                <a:latin typeface="Century Gothic" panose="020B0502020202020204" pitchFamily="34" charset="0"/>
              </a:rPr>
              <a:t>Commonly found on Pentium IV.</a:t>
            </a:r>
          </a:p>
          <a:p>
            <a:r>
              <a:rPr lang="en-US" sz="2400" b="1" dirty="0" smtClean="0">
                <a:latin typeface="Century Gothic" panose="020B0502020202020204" pitchFamily="34" charset="0"/>
              </a:rPr>
              <a:t>Physically a CNR slot has two rows of 30 pins, with two possible pin configurations.</a:t>
            </a:r>
          </a:p>
          <a:p>
            <a:r>
              <a:rPr lang="en-US" sz="2400" b="1" dirty="0" smtClean="0">
                <a:latin typeface="Century Gothic" panose="020B0502020202020204" pitchFamily="34" charset="0"/>
              </a:rPr>
              <a:t>CNR type A – Uses 8 pins.</a:t>
            </a:r>
          </a:p>
          <a:p>
            <a:r>
              <a:rPr lang="en-US" sz="2400" b="1" dirty="0">
                <a:latin typeface="Century Gothic" panose="020B0502020202020204" pitchFamily="34" charset="0"/>
              </a:rPr>
              <a:t>CNR type </a:t>
            </a:r>
            <a:r>
              <a:rPr lang="en-US" sz="2400" b="1" dirty="0" smtClean="0">
                <a:latin typeface="Century Gothic" panose="020B0502020202020204" pitchFamily="34" charset="0"/>
              </a:rPr>
              <a:t>B </a:t>
            </a:r>
            <a:r>
              <a:rPr lang="en-US" sz="2400" b="1" dirty="0">
                <a:latin typeface="Century Gothic" panose="020B0502020202020204" pitchFamily="34" charset="0"/>
              </a:rPr>
              <a:t>– Uses </a:t>
            </a:r>
            <a:r>
              <a:rPr lang="en-US" sz="2400" b="1" dirty="0" smtClean="0">
                <a:latin typeface="Century Gothic" panose="020B0502020202020204" pitchFamily="34" charset="0"/>
              </a:rPr>
              <a:t>17 pins (MII).</a:t>
            </a:r>
            <a:endParaRPr lang="en-US" sz="2400" b="1" dirty="0">
              <a:latin typeface="Century Gothic" panose="020B0502020202020204" pitchFamily="34" charset="0"/>
            </a:endParaRPr>
          </a:p>
          <a:p>
            <a:endParaRPr lang="en-US" sz="2400" dirty="0" smtClean="0">
              <a:latin typeface="Century Gothic" panose="020B0502020202020204" pitchFamily="34" charset="0"/>
            </a:endParaRPr>
          </a:p>
          <a:p>
            <a:endParaRPr lang="en-US" sz="2400" dirty="0">
              <a:latin typeface="Century Gothic" panose="020B0502020202020204" pitchFamily="34" charset="0"/>
            </a:endParaRPr>
          </a:p>
        </p:txBody>
      </p:sp>
      <p:sp>
        <p:nvSpPr>
          <p:cNvPr id="2" name="Title 1"/>
          <p:cNvSpPr>
            <a:spLocks noGrp="1"/>
          </p:cNvSpPr>
          <p:nvPr>
            <p:ph type="title"/>
          </p:nvPr>
        </p:nvSpPr>
        <p:spPr>
          <a:xfrm>
            <a:off x="0" y="321936"/>
            <a:ext cx="12192000" cy="1143000"/>
          </a:xfrm>
        </p:spPr>
        <p:txBody>
          <a:bodyPr>
            <a:noAutofit/>
          </a:bodyPr>
          <a:lstStyle/>
          <a:p>
            <a:r>
              <a:rPr lang="en-US" sz="4400" b="1" dirty="0" smtClean="0">
                <a:latin typeface="Century Gothic" panose="020B0502020202020204" pitchFamily="34" charset="0"/>
              </a:rPr>
              <a:t>CNR - </a:t>
            </a:r>
            <a:r>
              <a:rPr lang="en-US" sz="4400" b="1" dirty="0">
                <a:latin typeface="Century Gothic" panose="020B0502020202020204" pitchFamily="34" charset="0"/>
              </a:rPr>
              <a:t>Communications and networking riser</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spTree>
    <p:extLst>
      <p:ext uri="{BB962C8B-B14F-4D97-AF65-F5344CB8AC3E}">
        <p14:creationId xmlns:p14="http://schemas.microsoft.com/office/powerpoint/2010/main" val="1510290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91247"/>
            <a:ext cx="10972800" cy="5250545"/>
          </a:xfrm>
        </p:spPr>
        <p:txBody>
          <a:bodyPr>
            <a:normAutofit/>
          </a:bodyPr>
          <a:lstStyle/>
          <a:p>
            <a:r>
              <a:rPr lang="en-US" sz="2400" b="1" dirty="0" smtClean="0">
                <a:latin typeface="Century Gothic" panose="020B0502020202020204" pitchFamily="34" charset="0"/>
              </a:rPr>
              <a:t>A standard Bus for IBM computers.</a:t>
            </a:r>
          </a:p>
          <a:p>
            <a:r>
              <a:rPr lang="en-US" sz="2400" b="1" dirty="0" smtClean="0">
                <a:latin typeface="Century Gothic" panose="020B0502020202020204" pitchFamily="34" charset="0"/>
              </a:rPr>
              <a:t>It was introduced in </a:t>
            </a:r>
            <a:r>
              <a:rPr lang="en-US" sz="2400" b="1" dirty="0">
                <a:latin typeface="Century Gothic" panose="020B0502020202020204" pitchFamily="34" charset="0"/>
              </a:rPr>
              <a:t>S</a:t>
            </a:r>
            <a:r>
              <a:rPr lang="en-US" sz="2400" b="1" dirty="0" smtClean="0">
                <a:latin typeface="Century Gothic" panose="020B0502020202020204" pitchFamily="34" charset="0"/>
              </a:rPr>
              <a:t>eptember 1998.</a:t>
            </a:r>
          </a:p>
          <a:p>
            <a:r>
              <a:rPr lang="en-US" sz="2400" b="1" dirty="0" smtClean="0">
                <a:latin typeface="Century Gothic" panose="020B0502020202020204" pitchFamily="34" charset="0"/>
              </a:rPr>
              <a:t>It is a superset of ISA.</a:t>
            </a:r>
          </a:p>
          <a:p>
            <a:r>
              <a:rPr lang="en-US" sz="2400" b="1" dirty="0" smtClean="0">
                <a:latin typeface="Century Gothic" panose="020B0502020202020204" pitchFamily="34" charset="0"/>
              </a:rPr>
              <a:t>EISA extends the AT Bus.</a:t>
            </a:r>
          </a:p>
          <a:p>
            <a:r>
              <a:rPr lang="en-US" sz="2400" b="1" dirty="0" smtClean="0">
                <a:latin typeface="Century Gothic" panose="020B0502020202020204" pitchFamily="34" charset="0"/>
              </a:rPr>
              <a:t>This slot allows us to share the BUS.</a:t>
            </a:r>
          </a:p>
          <a:p>
            <a:pPr marL="0" indent="0">
              <a:buNone/>
            </a:pPr>
            <a:r>
              <a:rPr lang="en-US" sz="2400" b="1" dirty="0" smtClean="0">
                <a:latin typeface="Century Gothic" panose="020B0502020202020204" pitchFamily="34" charset="0"/>
              </a:rPr>
              <a:t>(Means more than one CPU can access same Bus)</a:t>
            </a:r>
            <a:endParaRPr lang="en-US" sz="2400" b="1" dirty="0">
              <a:latin typeface="Century Gothic" panose="020B0502020202020204" pitchFamily="34" charset="0"/>
            </a:endParaRPr>
          </a:p>
        </p:txBody>
      </p:sp>
      <p:sp>
        <p:nvSpPr>
          <p:cNvPr id="2" name="Title 1"/>
          <p:cNvSpPr>
            <a:spLocks noGrp="1"/>
          </p:cNvSpPr>
          <p:nvPr>
            <p:ph type="title"/>
          </p:nvPr>
        </p:nvSpPr>
        <p:spPr/>
        <p:txBody>
          <a:bodyPr>
            <a:noAutofit/>
          </a:bodyPr>
          <a:lstStyle/>
          <a:p>
            <a:r>
              <a:rPr lang="en-US" sz="4400" b="1" dirty="0" smtClean="0">
                <a:latin typeface="Century Gothic" panose="020B0502020202020204" pitchFamily="34" charset="0"/>
              </a:rPr>
              <a:t>EISA – Extended Industry Standard Architecture</a:t>
            </a:r>
            <a:r>
              <a:rPr lang="en-US" sz="4400" dirty="0" smtClean="0">
                <a:latin typeface="Century Gothic" panose="020B0502020202020204" pitchFamily="34" charset="0"/>
              </a:rPr>
              <a:t> </a:t>
            </a:r>
            <a:endParaRPr lang="en-US" sz="4400" dirty="0">
              <a:latin typeface="Century Gothic" panose="020B0502020202020204" pitchFamily="34" charset="0"/>
            </a:endParaRPr>
          </a:p>
        </p:txBody>
      </p:sp>
    </p:spTree>
    <p:extLst>
      <p:ext uri="{BB962C8B-B14F-4D97-AF65-F5344CB8AC3E}">
        <p14:creationId xmlns:p14="http://schemas.microsoft.com/office/powerpoint/2010/main" val="2640014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55266" y="4019373"/>
            <a:ext cx="3183987" cy="259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5812" y="22382"/>
            <a:ext cx="10972800" cy="1143000"/>
          </a:xfrm>
        </p:spPr>
        <p:txBody>
          <a:bodyPr>
            <a:normAutofit/>
          </a:bodyPr>
          <a:lstStyle/>
          <a:p>
            <a:r>
              <a:rPr lang="en-US" sz="4400" dirty="0" smtClean="0">
                <a:latin typeface="Century Gothic" panose="020B0502020202020204" pitchFamily="34" charset="0"/>
              </a:rPr>
              <a:t>AGP - </a:t>
            </a:r>
            <a:r>
              <a:rPr lang="en-US" sz="4400" dirty="0">
                <a:latin typeface="Century Gothic" panose="020B0502020202020204" pitchFamily="34" charset="0"/>
              </a:rPr>
              <a:t>Accelerated Graphics Port</a:t>
            </a:r>
          </a:p>
        </p:txBody>
      </p:sp>
      <p:sp>
        <p:nvSpPr>
          <p:cNvPr id="4" name="Rectangle 3"/>
          <p:cNvSpPr/>
          <p:nvPr/>
        </p:nvSpPr>
        <p:spPr>
          <a:xfrm>
            <a:off x="383613" y="2553976"/>
            <a:ext cx="8387255" cy="2308324"/>
          </a:xfrm>
          <a:prstGeom prst="rect">
            <a:avLst/>
          </a:prstGeom>
        </p:spPr>
        <p:txBody>
          <a:bodyPr wrap="square">
            <a:spAutoFit/>
          </a:bodyPr>
          <a:lstStyle/>
          <a:p>
            <a:r>
              <a:rPr lang="en-US" sz="2400" b="1" dirty="0" smtClean="0">
                <a:latin typeface="Century Gothic" panose="020B0502020202020204" pitchFamily="34" charset="0"/>
              </a:rPr>
              <a:t> </a:t>
            </a:r>
          </a:p>
          <a:p>
            <a:r>
              <a:rPr lang="en-US" sz="2400" b="1" dirty="0" smtClean="0">
                <a:latin typeface="Century Gothic" panose="020B0502020202020204" pitchFamily="34" charset="0"/>
              </a:rPr>
              <a:t>This </a:t>
            </a:r>
            <a:r>
              <a:rPr lang="en-US" sz="2400" b="1" dirty="0">
                <a:latin typeface="Century Gothic" panose="020B0502020202020204" pitchFamily="34" charset="0"/>
              </a:rPr>
              <a:t>is a graphics card expansion port designed by Intel that resides on the motherboard of a computer</a:t>
            </a:r>
            <a:r>
              <a:rPr lang="en-US" sz="2400" b="1" dirty="0" smtClean="0">
                <a:latin typeface="Century Gothic" panose="020B0502020202020204" pitchFamily="34" charset="0"/>
              </a:rPr>
              <a:t>.</a:t>
            </a:r>
          </a:p>
          <a:p>
            <a:endParaRPr lang="en-US" sz="2400" b="1" dirty="0" smtClean="0">
              <a:latin typeface="Century Gothic" panose="020B0502020202020204" pitchFamily="34" charset="0"/>
            </a:endParaRPr>
          </a:p>
          <a:p>
            <a:r>
              <a:rPr lang="en-US" sz="2400" b="1" dirty="0" smtClean="0">
                <a:latin typeface="Century Gothic" panose="020B0502020202020204" pitchFamily="34" charset="0"/>
              </a:rPr>
              <a:t> </a:t>
            </a:r>
            <a:r>
              <a:rPr lang="en-US" sz="2400" b="1" dirty="0">
                <a:latin typeface="Century Gothic" panose="020B0502020202020204" pitchFamily="34" charset="0"/>
              </a:rPr>
              <a:t>PCI graphics ports typically run at 33 MHz and have a maximum transfer rate of 132 MB/sec.</a:t>
            </a:r>
          </a:p>
        </p:txBody>
      </p:sp>
      <p:sp>
        <p:nvSpPr>
          <p:cNvPr id="5" name="Rectangle 4"/>
          <p:cNvSpPr/>
          <p:nvPr/>
        </p:nvSpPr>
        <p:spPr>
          <a:xfrm>
            <a:off x="378385" y="1476430"/>
            <a:ext cx="8481840" cy="1200329"/>
          </a:xfrm>
          <a:prstGeom prst="rect">
            <a:avLst/>
          </a:prstGeom>
        </p:spPr>
        <p:txBody>
          <a:bodyPr wrap="square">
            <a:spAutoFit/>
          </a:bodyPr>
          <a:lstStyle/>
          <a:p>
            <a:r>
              <a:rPr lang="en-US" sz="2400" b="1" dirty="0">
                <a:latin typeface="Century Gothic" panose="020B0502020202020204" pitchFamily="34" charset="0"/>
              </a:rPr>
              <a:t>An earlier hardware interface from Intel </a:t>
            </a:r>
            <a:r>
              <a:rPr lang="en-US" sz="2400" b="1" dirty="0" smtClean="0">
                <a:latin typeface="Century Gothic" panose="020B0502020202020204" pitchFamily="34" charset="0"/>
              </a:rPr>
              <a:t>for connecting </a:t>
            </a:r>
            <a:r>
              <a:rPr lang="en-US" sz="2400" b="1" dirty="0">
                <a:latin typeface="Century Gothic" panose="020B0502020202020204" pitchFamily="34" charset="0"/>
              </a:rPr>
              <a:t>a graphics card (display adapter) to a PC</a:t>
            </a:r>
            <a:r>
              <a:rPr lang="en-US" sz="2400" b="1" dirty="0" smtClean="0">
                <a:latin typeface="Century Gothic" panose="020B0502020202020204" pitchFamily="34" charset="0"/>
              </a:rPr>
              <a:t>.</a:t>
            </a:r>
          </a:p>
          <a:p>
            <a:endParaRPr lang="en-US" sz="2400" b="1" dirty="0">
              <a:latin typeface="Century Gothic" panose="020B0502020202020204" pitchFamily="34" charset="0"/>
            </a:endParaRPr>
          </a:p>
        </p:txBody>
      </p:sp>
    </p:spTree>
    <p:extLst>
      <p:ext uri="{BB962C8B-B14F-4D97-AF65-F5344CB8AC3E}">
        <p14:creationId xmlns:p14="http://schemas.microsoft.com/office/powerpoint/2010/main" val="41378860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24" y="867104"/>
            <a:ext cx="11902966" cy="5407574"/>
          </a:xfrm>
        </p:spPr>
        <p:txBody>
          <a:bodyPr>
            <a:noAutofit/>
          </a:bodyPr>
          <a:lstStyle/>
          <a:p>
            <a:r>
              <a:rPr lang="en-US" sz="2400" b="1" dirty="0" smtClean="0">
                <a:solidFill>
                  <a:srgbClr val="C00000"/>
                </a:solidFill>
                <a:latin typeface="Century Gothic" panose="020B0502020202020204" pitchFamily="34" charset="0"/>
              </a:rPr>
              <a:t>Serial port</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A</a:t>
            </a:r>
            <a:r>
              <a:rPr lang="en-US" sz="2400" b="1" dirty="0">
                <a:latin typeface="Century Gothic" panose="020B0502020202020204" pitchFamily="34" charset="0"/>
              </a:rPr>
              <a:t> serial port is a serial communication interface through which information transfers in or out one bit at a </a:t>
            </a:r>
            <a:r>
              <a:rPr lang="en-US" sz="2400" b="1" dirty="0" smtClean="0">
                <a:latin typeface="Century Gothic" panose="020B0502020202020204" pitchFamily="34" charset="0"/>
              </a:rPr>
              <a:t>time.</a:t>
            </a:r>
            <a:endParaRPr lang="en-US" sz="2400" b="1" dirty="0" smtClean="0">
              <a:solidFill>
                <a:srgbClr val="C00000"/>
              </a:solidFill>
              <a:latin typeface="Century Gothic" panose="020B0502020202020204" pitchFamily="34" charset="0"/>
            </a:endParaRPr>
          </a:p>
          <a:p>
            <a:r>
              <a:rPr lang="en-US" sz="2400" b="1" dirty="0" smtClean="0">
                <a:solidFill>
                  <a:srgbClr val="C00000"/>
                </a:solidFill>
                <a:latin typeface="Century Gothic" panose="020B0502020202020204" pitchFamily="34" charset="0"/>
              </a:rPr>
              <a:t>Parallel port</a:t>
            </a:r>
          </a:p>
          <a:p>
            <a:pPr marL="0" indent="0">
              <a:buNone/>
            </a:pPr>
            <a:r>
              <a:rPr lang="en-US" sz="2400" b="1" dirty="0" smtClean="0">
                <a:latin typeface="Century Gothic" panose="020B0502020202020204" pitchFamily="34" charset="0"/>
              </a:rPr>
              <a:t>	A</a:t>
            </a:r>
            <a:r>
              <a:rPr lang="en-US" sz="2400" b="1" dirty="0">
                <a:latin typeface="Century Gothic" panose="020B0502020202020204" pitchFamily="34" charset="0"/>
              </a:rPr>
              <a:t> parallel port is a type of interface found on computers (personal and otherwise) for connecting peripherals. P</a:t>
            </a:r>
            <a:r>
              <a:rPr lang="en-US" sz="2400" b="1" dirty="0" smtClean="0">
                <a:latin typeface="Century Gothic" panose="020B0502020202020204" pitchFamily="34" charset="0"/>
              </a:rPr>
              <a:t>arallel </a:t>
            </a:r>
            <a:r>
              <a:rPr lang="en-US" sz="2400" b="1" dirty="0">
                <a:latin typeface="Century Gothic" panose="020B0502020202020204" pitchFamily="34" charset="0"/>
              </a:rPr>
              <a:t>ports send multiple bits of data at once, in parallel communication, as opposed to serial interfaces that send bits one at a time.</a:t>
            </a:r>
            <a:endParaRPr lang="en-US" sz="2400" b="1" dirty="0" smtClean="0">
              <a:solidFill>
                <a:srgbClr val="C00000"/>
              </a:solidFill>
              <a:latin typeface="Century Gothic" panose="020B0502020202020204" pitchFamily="34" charset="0"/>
            </a:endParaRPr>
          </a:p>
          <a:p>
            <a:r>
              <a:rPr lang="en-US" sz="2400" b="1" dirty="0" smtClean="0">
                <a:solidFill>
                  <a:srgbClr val="C00000"/>
                </a:solidFill>
                <a:latin typeface="Century Gothic" panose="020B0502020202020204" pitchFamily="34" charset="0"/>
              </a:rPr>
              <a:t>USB: </a:t>
            </a:r>
            <a:r>
              <a:rPr lang="en-US" sz="2400" b="1" dirty="0" smtClean="0">
                <a:latin typeface="Century Gothic" panose="020B0502020202020204" pitchFamily="34" charset="0"/>
              </a:rPr>
              <a:t>An </a:t>
            </a:r>
            <a:r>
              <a:rPr lang="en-US" sz="2400" b="1" dirty="0">
                <a:latin typeface="Century Gothic" panose="020B0502020202020204" pitchFamily="34" charset="0"/>
              </a:rPr>
              <a:t>external bus standard that supports data transfer rates of 12 Mbps. A single USB port can be used to connect up to 127 peripheral devices, such as </a:t>
            </a:r>
            <a:r>
              <a:rPr lang="en-US" sz="2400" b="1" dirty="0" smtClean="0">
                <a:latin typeface="Century Gothic" panose="020B0502020202020204" pitchFamily="34" charset="0"/>
              </a:rPr>
              <a:t>mouse, </a:t>
            </a:r>
            <a:r>
              <a:rPr lang="en-US" sz="2400" b="1" dirty="0">
                <a:latin typeface="Century Gothic" panose="020B0502020202020204" pitchFamily="34" charset="0"/>
              </a:rPr>
              <a:t>modems, and keyboards.</a:t>
            </a:r>
            <a:endParaRPr lang="en-US" sz="2400" b="1" dirty="0" smtClean="0">
              <a:latin typeface="Century Gothic" panose="020B0502020202020204" pitchFamily="34" charset="0"/>
            </a:endParaRPr>
          </a:p>
          <a:p>
            <a:r>
              <a:rPr lang="en-US" sz="2400" b="1" dirty="0" smtClean="0">
                <a:solidFill>
                  <a:srgbClr val="C00000"/>
                </a:solidFill>
                <a:latin typeface="Century Gothic" panose="020B0502020202020204" pitchFamily="34" charset="0"/>
              </a:rPr>
              <a:t>Video connector: </a:t>
            </a:r>
            <a:r>
              <a:rPr lang="en-US" sz="2400" b="1" dirty="0" smtClean="0">
                <a:latin typeface="Century Gothic" panose="020B0502020202020204" pitchFamily="34" charset="0"/>
              </a:rPr>
              <a:t>Video </a:t>
            </a:r>
            <a:r>
              <a:rPr lang="en-US" sz="2400" b="1" dirty="0">
                <a:latin typeface="Century Gothic" panose="020B0502020202020204" pitchFamily="34" charset="0"/>
              </a:rPr>
              <a:t>connectors are electrical connectors - plugs and sockets - for carrying </a:t>
            </a:r>
            <a:r>
              <a:rPr lang="en-US" sz="2400" b="1" dirty="0" smtClean="0">
                <a:latin typeface="Century Gothic" panose="020B0502020202020204" pitchFamily="34" charset="0"/>
              </a:rPr>
              <a:t>video signal.</a:t>
            </a:r>
            <a:endParaRPr lang="en-US" sz="2400" b="1" dirty="0">
              <a:latin typeface="Century Gothic" panose="020B0502020202020204" pitchFamily="34" charset="0"/>
            </a:endParaRPr>
          </a:p>
        </p:txBody>
      </p:sp>
      <p:sp>
        <p:nvSpPr>
          <p:cNvPr id="2" name="Title 1"/>
          <p:cNvSpPr>
            <a:spLocks noGrp="1"/>
          </p:cNvSpPr>
          <p:nvPr>
            <p:ph type="title"/>
          </p:nvPr>
        </p:nvSpPr>
        <p:spPr>
          <a:xfrm>
            <a:off x="530770" y="-135278"/>
            <a:ext cx="10972800" cy="1143000"/>
          </a:xfrm>
        </p:spPr>
        <p:txBody>
          <a:bodyPr>
            <a:normAutofit/>
          </a:bodyPr>
          <a:lstStyle/>
          <a:p>
            <a:r>
              <a:rPr lang="en-US" sz="4400" b="1" dirty="0" smtClean="0">
                <a:latin typeface="Century Gothic" panose="020B0502020202020204" pitchFamily="34" charset="0"/>
              </a:rPr>
              <a:t>PERIPHERAL COMPONENT PORTS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8147845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2400" b="1" dirty="0">
                <a:latin typeface="Century Gothic" panose="020B0502020202020204" pitchFamily="34" charset="0"/>
              </a:rPr>
              <a:t>BIOS (basic input/output system) is the program a personal computer's microprocessor uses to get the computer system started after you turn it on.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It </a:t>
            </a:r>
            <a:r>
              <a:rPr lang="en-US" sz="2400" b="1" dirty="0">
                <a:latin typeface="Century Gothic" panose="020B0502020202020204" pitchFamily="34" charset="0"/>
              </a:rPr>
              <a:t>also manages data flow between the computer's operating system and attached devices such as the hard disk, video adapter, keyboard, mouse and printer.</a:t>
            </a:r>
          </a:p>
          <a:p>
            <a:endParaRPr lang="en-US" sz="2400" dirty="0">
              <a:latin typeface="Century Gothic" panose="020B0502020202020204" pitchFamily="34" charset="0"/>
            </a:endParaRPr>
          </a:p>
        </p:txBody>
      </p:sp>
      <p:sp>
        <p:nvSpPr>
          <p:cNvPr id="2" name="Title 1"/>
          <p:cNvSpPr>
            <a:spLocks noGrp="1"/>
          </p:cNvSpPr>
          <p:nvPr>
            <p:ph type="title"/>
          </p:nvPr>
        </p:nvSpPr>
        <p:spPr>
          <a:xfrm>
            <a:off x="646112" y="231996"/>
            <a:ext cx="9404723" cy="1076537"/>
          </a:xfrm>
        </p:spPr>
        <p:txBody>
          <a:bodyPr>
            <a:normAutofit/>
          </a:bodyPr>
          <a:lstStyle/>
          <a:p>
            <a:r>
              <a:rPr lang="en-US" sz="4400" dirty="0" smtClean="0">
                <a:latin typeface="Century Gothic" panose="020B0502020202020204" pitchFamily="34" charset="0"/>
              </a:rPr>
              <a:t>BIOS(Basic Input / Output System)</a:t>
            </a:r>
            <a:endParaRPr lang="en-US" sz="4400" dirty="0">
              <a:latin typeface="Century Gothic" panose="020B0502020202020204" pitchFamily="34" charset="0"/>
            </a:endParaRPr>
          </a:p>
        </p:txBody>
      </p:sp>
    </p:spTree>
    <p:extLst>
      <p:ext uri="{BB962C8B-B14F-4D97-AF65-F5344CB8AC3E}">
        <p14:creationId xmlns:p14="http://schemas.microsoft.com/office/powerpoint/2010/main" val="32363225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r>
              <a:rPr lang="en-US" b="1" dirty="0"/>
              <a:t>Complementary Metal-Oxide </a:t>
            </a:r>
            <a:r>
              <a:rPr lang="en-US" b="1" dirty="0" smtClean="0"/>
              <a:t>Semiconductor</a:t>
            </a:r>
            <a:endParaRPr lang="en-US"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CMOS</a:t>
            </a:r>
            <a:endParaRPr lang="en-US" sz="4400" b="1" dirty="0">
              <a:latin typeface="Century Gothic" panose="020B0502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55" y="1900240"/>
            <a:ext cx="3187591" cy="409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34959" y="2485367"/>
            <a:ext cx="6096000" cy="3046988"/>
          </a:xfrm>
          <a:prstGeom prst="rect">
            <a:avLst/>
          </a:prstGeom>
        </p:spPr>
        <p:txBody>
          <a:bodyPr>
            <a:spAutoFit/>
          </a:bodyPr>
          <a:lstStyle/>
          <a:p>
            <a:r>
              <a:rPr lang="en-US" sz="2400" b="1" dirty="0">
                <a:latin typeface="Century Gothic" panose="020B0502020202020204" pitchFamily="34" charset="0"/>
              </a:rPr>
              <a:t>CMOS is an on-board, battery powered semiconductor chip inside computers that stores information</a:t>
            </a:r>
            <a:r>
              <a:rPr lang="en-US" sz="2400" b="1" dirty="0" smtClean="0">
                <a:latin typeface="Century Gothic" panose="020B0502020202020204" pitchFamily="34" charset="0"/>
              </a:rPr>
              <a:t>.</a:t>
            </a:r>
          </a:p>
          <a:p>
            <a:endParaRPr lang="en-US" sz="2400" b="1" dirty="0">
              <a:latin typeface="Century Gothic" panose="020B0502020202020204" pitchFamily="34" charset="0"/>
            </a:endParaRPr>
          </a:p>
          <a:p>
            <a:r>
              <a:rPr lang="en-US" sz="2400" b="1" dirty="0" smtClean="0">
                <a:latin typeface="Century Gothic" panose="020B0502020202020204" pitchFamily="34" charset="0"/>
              </a:rPr>
              <a:t> </a:t>
            </a:r>
          </a:p>
          <a:p>
            <a:r>
              <a:rPr lang="en-US" sz="2400" b="1" dirty="0" smtClean="0">
                <a:latin typeface="Century Gothic" panose="020B0502020202020204" pitchFamily="34" charset="0"/>
              </a:rPr>
              <a:t>This </a:t>
            </a:r>
            <a:r>
              <a:rPr lang="en-US" sz="2400" b="1" dirty="0">
                <a:latin typeface="Century Gothic" panose="020B0502020202020204" pitchFamily="34" charset="0"/>
              </a:rPr>
              <a:t>information ranges from the system time and date to system hardware settings for your computer.</a:t>
            </a:r>
          </a:p>
        </p:txBody>
      </p:sp>
    </p:spTree>
    <p:extLst>
      <p:ext uri="{BB962C8B-B14F-4D97-AF65-F5344CB8AC3E}">
        <p14:creationId xmlns:p14="http://schemas.microsoft.com/office/powerpoint/2010/main" val="1556958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658" y="1737610"/>
            <a:ext cx="8946541" cy="4195481"/>
          </a:xfrm>
        </p:spPr>
        <p:txBody>
          <a:bodyPr/>
          <a:lstStyle/>
          <a:p>
            <a:r>
              <a:rPr lang="en-US" sz="2400" dirty="0">
                <a:latin typeface="Century Gothic" pitchFamily="34" charset="0"/>
              </a:rPr>
              <a:t> </a:t>
            </a:r>
            <a:r>
              <a:rPr lang="en-US" sz="2400" b="1" dirty="0" smtClean="0">
                <a:latin typeface="Century Gothic" pitchFamily="34" charset="0"/>
              </a:rPr>
              <a:t>An input device is any hardware device that sends data to a computer, allowing you to interact with and control it.</a:t>
            </a:r>
          </a:p>
          <a:p>
            <a:r>
              <a:rPr lang="en-US" sz="2400" b="1" dirty="0" smtClean="0">
                <a:latin typeface="Century Gothic" pitchFamily="34" charset="0"/>
              </a:rPr>
              <a:t>Examples:</a:t>
            </a:r>
          </a:p>
          <a:p>
            <a:pPr marL="457200" indent="-457200">
              <a:buFont typeface="+mj-lt"/>
              <a:buAutoNum type="arabicPeriod"/>
            </a:pPr>
            <a:r>
              <a:rPr lang="en-US" sz="2400" b="1" dirty="0" smtClean="0">
                <a:latin typeface="Century Gothic" pitchFamily="34" charset="0"/>
              </a:rPr>
              <a:t> Keyboard</a:t>
            </a:r>
          </a:p>
          <a:p>
            <a:pPr marL="457200" indent="-457200">
              <a:buFont typeface="+mj-lt"/>
              <a:buAutoNum type="arabicPeriod"/>
            </a:pPr>
            <a:r>
              <a:rPr lang="en-US" sz="2400" b="1" dirty="0" smtClean="0">
                <a:latin typeface="Century Gothic" pitchFamily="34" charset="0"/>
              </a:rPr>
              <a:t>Mouse</a:t>
            </a:r>
          </a:p>
          <a:p>
            <a:pPr marL="457200" indent="-457200">
              <a:buFont typeface="+mj-lt"/>
              <a:buAutoNum type="arabicPeriod"/>
            </a:pPr>
            <a:r>
              <a:rPr lang="en-US" sz="2400" b="1" dirty="0" smtClean="0">
                <a:latin typeface="Century Gothic" pitchFamily="34" charset="0"/>
              </a:rPr>
              <a:t>Scanner</a:t>
            </a:r>
          </a:p>
          <a:p>
            <a:pPr marL="457200" indent="-457200">
              <a:buFont typeface="+mj-lt"/>
              <a:buAutoNum type="arabicPeriod"/>
            </a:pPr>
            <a:r>
              <a:rPr lang="en-US" sz="2400" b="1" dirty="0" smtClean="0">
                <a:latin typeface="Century Gothic" pitchFamily="34" charset="0"/>
              </a:rPr>
              <a:t>Joystick</a:t>
            </a:r>
          </a:p>
          <a:p>
            <a:pPr marL="457200" indent="-457200">
              <a:buFont typeface="+mj-lt"/>
              <a:buAutoNum type="arabicPeriod"/>
            </a:pPr>
            <a:r>
              <a:rPr lang="en-US" sz="2400" b="1" dirty="0" smtClean="0">
                <a:latin typeface="Century Gothic" pitchFamily="34" charset="0"/>
              </a:rPr>
              <a:t>Barcode Reader</a:t>
            </a:r>
          </a:p>
          <a:p>
            <a:endParaRPr lang="en-US" dirty="0"/>
          </a:p>
        </p:txBody>
      </p:sp>
      <p:sp>
        <p:nvSpPr>
          <p:cNvPr id="2" name="Title 1"/>
          <p:cNvSpPr>
            <a:spLocks noGrp="1"/>
          </p:cNvSpPr>
          <p:nvPr>
            <p:ph type="title"/>
          </p:nvPr>
        </p:nvSpPr>
        <p:spPr>
          <a:xfrm>
            <a:off x="551517" y="405421"/>
            <a:ext cx="9404723" cy="1400530"/>
          </a:xfrm>
        </p:spPr>
        <p:txBody>
          <a:bodyPr>
            <a:normAutofit/>
          </a:bodyPr>
          <a:lstStyle/>
          <a:p>
            <a:r>
              <a:rPr lang="en-US" sz="4400" b="1" dirty="0" smtClean="0">
                <a:latin typeface="Century Gothic" panose="020B0502020202020204" pitchFamily="34" charset="0"/>
              </a:rPr>
              <a:t>INPUT DEVICES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8944503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smtClean="0">
                <a:latin typeface="Century Gothic" panose="020B0502020202020204" pitchFamily="34" charset="0"/>
              </a:rPr>
              <a:t>SMPS-Switch Mode Power Supply</a:t>
            </a:r>
          </a:p>
          <a:p>
            <a:pPr marL="0" indent="0">
              <a:buNone/>
            </a:pPr>
            <a:r>
              <a:rPr lang="en-US" sz="2400" b="1" dirty="0" smtClean="0">
                <a:latin typeface="Century Gothic" panose="020B0502020202020204" pitchFamily="34" charset="0"/>
              </a:rPr>
              <a:t>Provides Power to the electrical load and involves some kind of switching actions.</a:t>
            </a:r>
          </a:p>
          <a:p>
            <a:pPr marL="0" indent="0">
              <a:buNone/>
            </a:pPr>
            <a:endParaRPr lang="en-US" sz="2400" b="1" dirty="0" smtClean="0">
              <a:latin typeface="Century Gothic" panose="020B0502020202020204" pitchFamily="34" charset="0"/>
            </a:endParaRP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SMPS = convert unregulated AC to regulated DC.</a:t>
            </a:r>
          </a:p>
          <a:p>
            <a:pPr marL="0" indent="0">
              <a:buNone/>
            </a:pPr>
            <a:r>
              <a:rPr lang="en-US" sz="2400" b="1" dirty="0" smtClean="0">
                <a:latin typeface="Century Gothic" panose="020B0502020202020204" pitchFamily="34" charset="0"/>
              </a:rPr>
              <a:t>It converts power from a source, to a load while converting voltage and current. </a:t>
            </a: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WHAT IS SMPS?</a:t>
            </a:r>
            <a:endParaRPr lang="en-US" sz="4400" dirty="0">
              <a:latin typeface="Century Gothic" panose="020B0502020202020204" pitchFamily="34" charset="0"/>
            </a:endParaRPr>
          </a:p>
        </p:txBody>
      </p:sp>
    </p:spTree>
    <p:extLst>
      <p:ext uri="{BB962C8B-B14F-4D97-AF65-F5344CB8AC3E}">
        <p14:creationId xmlns:p14="http://schemas.microsoft.com/office/powerpoint/2010/main" val="11797791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BASIC BLOCKS OF SMPS</a:t>
            </a:r>
            <a:endParaRPr lang="en-US" sz="4400" dirty="0">
              <a:latin typeface="Century Gothic" panose="020B0502020202020204" pitchFamily="34" charset="0"/>
            </a:endParaRPr>
          </a:p>
        </p:txBody>
      </p:sp>
      <p:sp>
        <p:nvSpPr>
          <p:cNvPr id="4" name="Rectangle 3"/>
          <p:cNvSpPr/>
          <p:nvPr/>
        </p:nvSpPr>
        <p:spPr>
          <a:xfrm>
            <a:off x="898635"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Transformer</a:t>
            </a:r>
            <a:endParaRPr lang="en-US" b="1" dirty="0">
              <a:solidFill>
                <a:schemeClr val="bg2"/>
              </a:solidFill>
            </a:endParaRPr>
          </a:p>
        </p:txBody>
      </p:sp>
      <p:sp>
        <p:nvSpPr>
          <p:cNvPr id="7" name="Rectangle 6"/>
          <p:cNvSpPr/>
          <p:nvPr/>
        </p:nvSpPr>
        <p:spPr>
          <a:xfrm>
            <a:off x="3707525"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Rectifier</a:t>
            </a:r>
            <a:endParaRPr lang="en-US" b="1" dirty="0">
              <a:solidFill>
                <a:schemeClr val="bg2"/>
              </a:solidFill>
            </a:endParaRPr>
          </a:p>
        </p:txBody>
      </p:sp>
      <p:sp>
        <p:nvSpPr>
          <p:cNvPr id="8" name="Rectangle 7"/>
          <p:cNvSpPr/>
          <p:nvPr/>
        </p:nvSpPr>
        <p:spPr>
          <a:xfrm>
            <a:off x="6358759"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Filters</a:t>
            </a:r>
          </a:p>
        </p:txBody>
      </p:sp>
      <p:sp>
        <p:nvSpPr>
          <p:cNvPr id="9" name="Rectangle 8"/>
          <p:cNvSpPr/>
          <p:nvPr/>
        </p:nvSpPr>
        <p:spPr>
          <a:xfrm>
            <a:off x="9246477" y="3168868"/>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Regulators</a:t>
            </a:r>
          </a:p>
        </p:txBody>
      </p:sp>
      <p:cxnSp>
        <p:nvCxnSpPr>
          <p:cNvPr id="10" name="Straight Arrow Connector 9"/>
          <p:cNvCxnSpPr>
            <a:endCxn id="4" idx="1"/>
          </p:cNvCxnSpPr>
          <p:nvPr/>
        </p:nvCxnSpPr>
        <p:spPr>
          <a:xfrm>
            <a:off x="346841" y="3547241"/>
            <a:ext cx="551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8" idx="1"/>
          </p:cNvCxnSpPr>
          <p:nvPr/>
        </p:nvCxnSpPr>
        <p:spPr>
          <a:xfrm>
            <a:off x="5394435" y="3547241"/>
            <a:ext cx="9643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flipV="1">
            <a:off x="8045670" y="3531475"/>
            <a:ext cx="1200807" cy="15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7" idx="1"/>
          </p:cNvCxnSpPr>
          <p:nvPr/>
        </p:nvCxnSpPr>
        <p:spPr>
          <a:xfrm>
            <a:off x="2585545" y="3547241"/>
            <a:ext cx="11219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997669" y="4840014"/>
            <a:ext cx="1576552" cy="788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Switch Mode</a:t>
            </a:r>
          </a:p>
        </p:txBody>
      </p:sp>
      <p:sp>
        <p:nvSpPr>
          <p:cNvPr id="30" name="Rectangle 29"/>
          <p:cNvSpPr/>
          <p:nvPr/>
        </p:nvSpPr>
        <p:spPr>
          <a:xfrm>
            <a:off x="55181" y="1876096"/>
            <a:ext cx="1686911"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AC</a:t>
            </a:r>
            <a:endParaRPr lang="en-US" b="1" dirty="0">
              <a:solidFill>
                <a:schemeClr val="bg2"/>
              </a:solidFill>
            </a:endParaRPr>
          </a:p>
        </p:txBody>
      </p:sp>
      <p:cxnSp>
        <p:nvCxnSpPr>
          <p:cNvPr id="9217" name="Straight Connector 9216"/>
          <p:cNvCxnSpPr/>
          <p:nvPr/>
        </p:nvCxnSpPr>
        <p:spPr>
          <a:xfrm>
            <a:off x="346841" y="2475188"/>
            <a:ext cx="0" cy="1072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22" name="Straight Arrow Connector 9221"/>
          <p:cNvCxnSpPr>
            <a:endCxn id="7" idx="2"/>
          </p:cNvCxnSpPr>
          <p:nvPr/>
        </p:nvCxnSpPr>
        <p:spPr>
          <a:xfrm flipV="1">
            <a:off x="4550981" y="3909848"/>
            <a:ext cx="0" cy="1345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8" name="Straight Connector 9227"/>
          <p:cNvCxnSpPr>
            <a:endCxn id="29" idx="1"/>
          </p:cNvCxnSpPr>
          <p:nvPr/>
        </p:nvCxnSpPr>
        <p:spPr>
          <a:xfrm flipV="1">
            <a:off x="4550979" y="5234152"/>
            <a:ext cx="44669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874469" y="3930869"/>
            <a:ext cx="0" cy="132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30" name="Straight Arrow Connector 9229"/>
          <p:cNvCxnSpPr/>
          <p:nvPr/>
        </p:nvCxnSpPr>
        <p:spPr>
          <a:xfrm flipH="1">
            <a:off x="6574221" y="5255173"/>
            <a:ext cx="3300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1" name="Rectangle 9230"/>
          <p:cNvSpPr/>
          <p:nvPr/>
        </p:nvSpPr>
        <p:spPr>
          <a:xfrm>
            <a:off x="10933387" y="4572002"/>
            <a:ext cx="859221"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DC</a:t>
            </a:r>
          </a:p>
        </p:txBody>
      </p:sp>
      <p:cxnSp>
        <p:nvCxnSpPr>
          <p:cNvPr id="31" name="Straight Arrow Connector 30"/>
          <p:cNvCxnSpPr>
            <a:endCxn id="9231" idx="0"/>
          </p:cNvCxnSpPr>
          <p:nvPr/>
        </p:nvCxnSpPr>
        <p:spPr>
          <a:xfrm>
            <a:off x="11362998" y="3531475"/>
            <a:ext cx="0" cy="10405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 idx="3"/>
          </p:cNvCxnSpPr>
          <p:nvPr/>
        </p:nvCxnSpPr>
        <p:spPr>
          <a:xfrm>
            <a:off x="10933388" y="3531475"/>
            <a:ext cx="4296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5199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46536" y="929521"/>
            <a:ext cx="10972800" cy="4525963"/>
          </a:xfrm>
        </p:spPr>
        <p:txBody>
          <a:bodyPr>
            <a:normAutofit/>
          </a:bodyPr>
          <a:lstStyle/>
          <a:p>
            <a:endParaRPr lang="en-US" sz="2400" b="1" dirty="0">
              <a:latin typeface="Century Gothic" panose="020B0502020202020204" pitchFamily="34" charset="0"/>
            </a:endParaRPr>
          </a:p>
          <a:p>
            <a:pPr marL="0" indent="0">
              <a:buNone/>
            </a:pPr>
            <a:r>
              <a:rPr lang="en-US" sz="2400" b="1" dirty="0" smtClean="0">
                <a:latin typeface="Century Gothic" panose="020B0502020202020204" pitchFamily="34" charset="0"/>
              </a:rPr>
              <a:t>SMPSs are three types:</a:t>
            </a:r>
          </a:p>
          <a:p>
            <a:endParaRPr lang="en-US" sz="2400" b="1" dirty="0">
              <a:latin typeface="Century Gothic" panose="020B0502020202020204" pitchFamily="34" charset="0"/>
            </a:endParaRPr>
          </a:p>
          <a:p>
            <a:pPr marL="0" indent="0">
              <a:buNone/>
            </a:pPr>
            <a:r>
              <a:rPr lang="en-US" sz="2400" b="1" dirty="0" smtClean="0">
                <a:latin typeface="Century Gothic" panose="020B0502020202020204" pitchFamily="34" charset="0"/>
              </a:rPr>
              <a:t>1. AT  SMPS(Advanced Technology)-12 pin power connector.</a:t>
            </a:r>
          </a:p>
          <a:p>
            <a:pPr marL="0" indent="0">
              <a:buNone/>
            </a:pPr>
            <a:r>
              <a:rPr lang="en-US" sz="2400" b="1" dirty="0" smtClean="0">
                <a:latin typeface="Century Gothic" panose="020B0502020202020204" pitchFamily="34" charset="0"/>
              </a:rPr>
              <a:t>2.  ATX SMPS(advanced Technology extended)-20 pin power connector.</a:t>
            </a:r>
          </a:p>
          <a:p>
            <a:pPr marL="0" indent="0">
              <a:buNone/>
            </a:pPr>
            <a:r>
              <a:rPr lang="en-US" sz="2400" b="1" dirty="0" smtClean="0">
                <a:latin typeface="Century Gothic" panose="020B0502020202020204" pitchFamily="34" charset="0"/>
              </a:rPr>
              <a:t>3.  BTX SMPS(Balanced Technology extended)- 24 pin power connector.</a:t>
            </a:r>
          </a:p>
          <a:p>
            <a:endParaRPr lang="en-US" sz="2400" dirty="0">
              <a:latin typeface="Century Gothic" panose="020B0502020202020204" pitchFamily="34" charset="0"/>
            </a:endParaRPr>
          </a:p>
        </p:txBody>
      </p:sp>
      <p:sp>
        <p:nvSpPr>
          <p:cNvPr id="2" name="TextBox 1"/>
          <p:cNvSpPr txBox="1"/>
          <p:nvPr/>
        </p:nvSpPr>
        <p:spPr>
          <a:xfrm>
            <a:off x="362582" y="346839"/>
            <a:ext cx="11256604" cy="1446550"/>
          </a:xfrm>
          <a:prstGeom prst="rect">
            <a:avLst/>
          </a:prstGeom>
          <a:noFill/>
        </p:spPr>
        <p:txBody>
          <a:bodyPr wrap="square" rtlCol="0">
            <a:spAutoFit/>
          </a:bodyPr>
          <a:lstStyle/>
          <a:p>
            <a:r>
              <a:rPr lang="en-US" sz="4400" b="1" dirty="0">
                <a:solidFill>
                  <a:schemeClr val="tx2"/>
                </a:solidFill>
                <a:latin typeface="Century Gothic" panose="020B0502020202020204" pitchFamily="34" charset="0"/>
              </a:rPr>
              <a:t>SMPS CONNECTORS AND ITS TYPES</a:t>
            </a:r>
          </a:p>
          <a:p>
            <a:endParaRPr lang="en-US" sz="4400" b="1"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34432242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782" y="1217347"/>
            <a:ext cx="8946541" cy="1289372"/>
          </a:xfrm>
        </p:spPr>
        <p:txBody>
          <a:bodyPr>
            <a:normAutofit/>
          </a:bodyPr>
          <a:lstStyle/>
          <a:p>
            <a:pPr marL="0" indent="0">
              <a:buNone/>
            </a:pPr>
            <a:r>
              <a:rPr lang="en-US" sz="2400" b="1" dirty="0">
                <a:latin typeface="Century Gothic" panose="020B0502020202020204" pitchFamily="34" charset="0"/>
              </a:rPr>
              <a:t>The process of transferring the immediate discharge of the electrical energy directly to the earth by the help of the low resistance wire is known as the </a:t>
            </a:r>
            <a:r>
              <a:rPr lang="en-US" sz="2400" b="1" dirty="0" smtClean="0">
                <a:latin typeface="Century Gothic" panose="020B0502020202020204" pitchFamily="34" charset="0"/>
              </a:rPr>
              <a:t> </a:t>
            </a:r>
            <a:r>
              <a:rPr lang="en-US" sz="2400" b="1" dirty="0" err="1" smtClean="0">
                <a:latin typeface="Century Gothic" panose="020B0502020202020204" pitchFamily="34" charset="0"/>
              </a:rPr>
              <a:t>earthing</a:t>
            </a:r>
            <a:r>
              <a:rPr lang="en-US" sz="2400" b="1" dirty="0" smtClean="0">
                <a:latin typeface="Century Gothic" panose="020B0502020202020204" pitchFamily="34" charset="0"/>
              </a:rPr>
              <a:t>. </a:t>
            </a:r>
          </a:p>
          <a:p>
            <a:pPr marL="0" indent="0">
              <a:buNone/>
            </a:pPr>
            <a:endParaRPr lang="en-US" sz="2400" b="1" dirty="0">
              <a:latin typeface="Century Gothic" panose="020B0502020202020204" pitchFamily="34" charset="0"/>
            </a:endParaRPr>
          </a:p>
          <a:p>
            <a:pPr marL="0" indent="0">
              <a:buNone/>
            </a:pPr>
            <a:endParaRPr lang="en-US" sz="2400" b="1" dirty="0" smtClean="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EARTHING</a:t>
            </a:r>
            <a:endParaRPr lang="en-US" sz="4400" b="1" dirty="0">
              <a:latin typeface="Century Gothic" panose="020B0502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986" y="2585540"/>
            <a:ext cx="6761163" cy="386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1101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3324" y="1277007"/>
            <a:ext cx="10999076" cy="4730287"/>
          </a:xfrm>
        </p:spPr>
        <p:txBody>
          <a:bodyPr>
            <a:normAutofit fontScale="25000" lnSpcReduction="20000"/>
          </a:bodyPr>
          <a:lstStyle/>
          <a:p>
            <a:r>
              <a:rPr lang="en-US" sz="9600" b="1" dirty="0">
                <a:latin typeface="Century Gothic" panose="020B0502020202020204" pitchFamily="34" charset="0"/>
              </a:rPr>
              <a:t>Storage is a mechanism that enables a computer to retain data, either temporarily or permanently.</a:t>
            </a:r>
          </a:p>
          <a:p>
            <a:endParaRPr lang="en-US" sz="9600" b="1" dirty="0">
              <a:latin typeface="Century Gothic" panose="020B0502020202020204" pitchFamily="34" charset="0"/>
            </a:endParaRPr>
          </a:p>
          <a:p>
            <a:r>
              <a:rPr lang="en-US" sz="9600" b="1" dirty="0">
                <a:latin typeface="Century Gothic" panose="020B0502020202020204" pitchFamily="34" charset="0"/>
              </a:rPr>
              <a:t>	Storage may also be referred to as computer data storage or electronic data storage.</a:t>
            </a:r>
          </a:p>
          <a:p>
            <a:endParaRPr lang="en-US" sz="9600" b="1" dirty="0">
              <a:latin typeface="Century Gothic" panose="020B0502020202020204" pitchFamily="34" charset="0"/>
            </a:endParaRPr>
          </a:p>
          <a:p>
            <a:endParaRPr lang="en-US" sz="9600" b="1" dirty="0">
              <a:latin typeface="Century Gothic" panose="020B0502020202020204" pitchFamily="34" charset="0"/>
            </a:endParaRPr>
          </a:p>
          <a:p>
            <a:pPr marL="109728" indent="0">
              <a:buNone/>
            </a:pPr>
            <a:r>
              <a:rPr lang="en-US" sz="9600" b="1" dirty="0">
                <a:solidFill>
                  <a:srgbClr val="FF0000"/>
                </a:solidFill>
                <a:latin typeface="Century Gothic" panose="020B0502020202020204" pitchFamily="34" charset="0"/>
              </a:rPr>
              <a:t>Types of Storage:</a:t>
            </a:r>
          </a:p>
          <a:p>
            <a:endParaRPr lang="en-US" sz="9600" b="1" dirty="0">
              <a:latin typeface="Century Gothic" panose="020B0502020202020204" pitchFamily="34" charset="0"/>
            </a:endParaRPr>
          </a:p>
          <a:p>
            <a:r>
              <a:rPr lang="en-US" sz="9600" b="1" dirty="0">
                <a:latin typeface="Century Gothic" panose="020B0502020202020204" pitchFamily="34" charset="0"/>
              </a:rPr>
              <a:t>  Storage is among the key components of a computer system and can be classified into several forms, although there are two major types:</a:t>
            </a:r>
          </a:p>
          <a:p>
            <a:pPr marL="109728" indent="0">
              <a:buNone/>
            </a:pPr>
            <a:endParaRPr lang="en-US" sz="9600" b="1" dirty="0">
              <a:latin typeface="Century Gothic" panose="020B0502020202020204" pitchFamily="34" charset="0"/>
            </a:endParaRPr>
          </a:p>
          <a:p>
            <a:pPr marL="109728" indent="0">
              <a:buNone/>
            </a:pPr>
            <a:endParaRPr lang="en-US" sz="9600" b="1" dirty="0">
              <a:latin typeface="Century Gothic" panose="020B0502020202020204" pitchFamily="34" charset="0"/>
            </a:endParaRPr>
          </a:p>
        </p:txBody>
      </p:sp>
      <p:sp>
        <p:nvSpPr>
          <p:cNvPr id="3" name="Title 2"/>
          <p:cNvSpPr>
            <a:spLocks noGrp="1"/>
          </p:cNvSpPr>
          <p:nvPr>
            <p:ph type="title"/>
          </p:nvPr>
        </p:nvSpPr>
        <p:spPr/>
        <p:txBody>
          <a:bodyPr>
            <a:normAutofit/>
          </a:bodyPr>
          <a:lstStyle/>
          <a:p>
            <a:pPr algn="ctr"/>
            <a:r>
              <a:rPr lang="en-US" sz="4400" dirty="0" smtClean="0">
                <a:latin typeface="Century Gothic" panose="020B0502020202020204" pitchFamily="34" charset="0"/>
              </a:rPr>
              <a:t>STORAGE</a:t>
            </a:r>
            <a:endParaRPr lang="en-US" sz="4400" dirty="0">
              <a:latin typeface="Century Gothic" panose="020B0502020202020204" pitchFamily="34" charset="0"/>
            </a:endParaRPr>
          </a:p>
        </p:txBody>
      </p:sp>
    </p:spTree>
    <p:extLst>
      <p:ext uri="{BB962C8B-B14F-4D97-AF65-F5344CB8AC3E}">
        <p14:creationId xmlns:p14="http://schemas.microsoft.com/office/powerpoint/2010/main" val="26910706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2302" y="361945"/>
            <a:ext cx="10972800" cy="4525963"/>
          </a:xfrm>
        </p:spPr>
        <p:txBody>
          <a:bodyPr>
            <a:noAutofit/>
          </a:bodyPr>
          <a:lstStyle/>
          <a:p>
            <a:pPr marL="109728" indent="0">
              <a:buNone/>
            </a:pPr>
            <a:r>
              <a:rPr lang="en-US" sz="2400" b="1" dirty="0">
                <a:solidFill>
                  <a:srgbClr val="FF0000"/>
                </a:solidFill>
                <a:latin typeface="Century Gothic" panose="020B0502020202020204" pitchFamily="34" charset="0"/>
              </a:rPr>
              <a:t>Volatile storage</a:t>
            </a:r>
            <a:r>
              <a:rPr lang="en-US" sz="2400" b="1" dirty="0" smtClean="0">
                <a:solidFill>
                  <a:srgbClr val="FF0000"/>
                </a:solidFill>
                <a:latin typeface="Century Gothic" panose="020B0502020202020204" pitchFamily="34" charset="0"/>
              </a:rPr>
              <a:t>:</a:t>
            </a:r>
            <a:endParaRPr lang="en-US" sz="2400" b="1" dirty="0">
              <a:latin typeface="Century Gothic" panose="020B0502020202020204" pitchFamily="34" charset="0"/>
            </a:endParaRPr>
          </a:p>
          <a:p>
            <a:r>
              <a:rPr lang="en-US" sz="2400" b="1" dirty="0" smtClean="0">
                <a:latin typeface="Century Gothic" panose="020B0502020202020204" pitchFamily="34" charset="0"/>
              </a:rPr>
              <a:t>Requires </a:t>
            </a:r>
            <a:r>
              <a:rPr lang="en-US" sz="2400" b="1" dirty="0">
                <a:latin typeface="Century Gothic" panose="020B0502020202020204" pitchFamily="34" charset="0"/>
              </a:rPr>
              <a:t>a continuous supply of electricity to store/retain data</a:t>
            </a:r>
            <a:r>
              <a:rPr lang="en-US" sz="2400" b="1" dirty="0" smtClean="0">
                <a:latin typeface="Century Gothic" panose="020B0502020202020204" pitchFamily="34" charset="0"/>
              </a:rPr>
              <a:t>. </a:t>
            </a:r>
            <a:endParaRPr lang="en-US" sz="2400" b="1" dirty="0">
              <a:latin typeface="Century Gothic" panose="020B0502020202020204" pitchFamily="34" charset="0"/>
            </a:endParaRPr>
          </a:p>
          <a:p>
            <a:r>
              <a:rPr lang="en-US" sz="2400" b="1" dirty="0" smtClean="0">
                <a:latin typeface="Century Gothic" panose="020B0502020202020204" pitchFamily="34" charset="0"/>
              </a:rPr>
              <a:t>It </a:t>
            </a:r>
            <a:r>
              <a:rPr lang="en-US" sz="2400" b="1" dirty="0">
                <a:latin typeface="Century Gothic" panose="020B0502020202020204" pitchFamily="34" charset="0"/>
              </a:rPr>
              <a:t>acts as a computer's primary storage for temporarily storing data. </a:t>
            </a:r>
          </a:p>
          <a:p>
            <a:r>
              <a:rPr lang="en-US" sz="2400" b="1" dirty="0" smtClean="0">
                <a:latin typeface="Century Gothic" panose="020B0502020202020204" pitchFamily="34" charset="0"/>
              </a:rPr>
              <a:t>Examples </a:t>
            </a:r>
            <a:r>
              <a:rPr lang="en-US" sz="2400" b="1" dirty="0">
                <a:latin typeface="Century Gothic" panose="020B0502020202020204" pitchFamily="34" charset="0"/>
              </a:rPr>
              <a:t>of volatile storage include hard disk, USB storage and optical media</a:t>
            </a:r>
            <a:r>
              <a:rPr lang="en-US" sz="2400" b="1" dirty="0" smtClean="0">
                <a:latin typeface="Century Gothic" panose="020B0502020202020204" pitchFamily="34" charset="0"/>
              </a:rPr>
              <a:t>.</a:t>
            </a:r>
          </a:p>
          <a:p>
            <a:endParaRPr lang="en-US" sz="2400" b="1" dirty="0">
              <a:latin typeface="Century Gothic" panose="020B0502020202020204" pitchFamily="34" charset="0"/>
            </a:endParaRPr>
          </a:p>
          <a:p>
            <a:pPr marL="109728" indent="0">
              <a:buNone/>
            </a:pPr>
            <a:r>
              <a:rPr lang="en-US" sz="2400" b="1" dirty="0" smtClean="0">
                <a:solidFill>
                  <a:srgbClr val="FF0000"/>
                </a:solidFill>
                <a:latin typeface="Century Gothic" panose="020B0502020202020204" pitchFamily="34" charset="0"/>
              </a:rPr>
              <a:t>Non-Volatile </a:t>
            </a:r>
            <a:r>
              <a:rPr lang="en-US" sz="2400" b="1" dirty="0">
                <a:solidFill>
                  <a:srgbClr val="FF0000"/>
                </a:solidFill>
                <a:latin typeface="Century Gothic" panose="020B0502020202020204" pitchFamily="34" charset="0"/>
              </a:rPr>
              <a:t>Storage</a:t>
            </a:r>
            <a:r>
              <a:rPr lang="en-US" sz="2400" b="1" dirty="0" smtClean="0">
                <a:solidFill>
                  <a:srgbClr val="FF0000"/>
                </a:solidFill>
                <a:latin typeface="Century Gothic" panose="020B0502020202020204" pitchFamily="34" charset="0"/>
              </a:rPr>
              <a:t>:</a:t>
            </a:r>
            <a:endParaRPr lang="en-US" sz="2400" b="1" dirty="0">
              <a:latin typeface="Century Gothic" panose="020B0502020202020204" pitchFamily="34" charset="0"/>
            </a:endParaRPr>
          </a:p>
          <a:p>
            <a:r>
              <a:rPr lang="en-US" sz="2400" b="1" dirty="0" smtClean="0">
                <a:latin typeface="Century Gothic" panose="020B0502020202020204" pitchFamily="34" charset="0"/>
              </a:rPr>
              <a:t>A </a:t>
            </a:r>
            <a:r>
              <a:rPr lang="en-US" sz="2400" b="1" dirty="0">
                <a:latin typeface="Century Gothic" panose="020B0502020202020204" pitchFamily="34" charset="0"/>
              </a:rPr>
              <a:t>type of storage mechanism that retains digital data even if it’s powered off or isn’t supplied with electrical power. </a:t>
            </a:r>
          </a:p>
          <a:p>
            <a:r>
              <a:rPr lang="en-US" sz="2400" b="1" dirty="0" smtClean="0">
                <a:latin typeface="Century Gothic" panose="020B0502020202020204" pitchFamily="34" charset="0"/>
              </a:rPr>
              <a:t>This </a:t>
            </a:r>
            <a:r>
              <a:rPr lang="en-US" sz="2400" b="1" dirty="0">
                <a:latin typeface="Century Gothic" panose="020B0502020202020204" pitchFamily="34" charset="0"/>
              </a:rPr>
              <a:t>is often referred to as a secondary storage mechanism, and is used for permanent data storage. </a:t>
            </a:r>
          </a:p>
          <a:p>
            <a:r>
              <a:rPr lang="en-US" sz="2400" b="1" dirty="0" smtClean="0">
                <a:latin typeface="Century Gothic" panose="020B0502020202020204" pitchFamily="34" charset="0"/>
              </a:rPr>
              <a:t>Examples </a:t>
            </a:r>
            <a:r>
              <a:rPr lang="en-US" sz="2400" b="1" dirty="0">
                <a:latin typeface="Century Gothic" panose="020B0502020202020204" pitchFamily="34" charset="0"/>
              </a:rPr>
              <a:t>of non-volatile storage include cache memory and random access memory (RAM).</a:t>
            </a:r>
          </a:p>
          <a:p>
            <a:endParaRPr lang="en-US" sz="2400" b="1" dirty="0">
              <a:latin typeface="Century Gothic" panose="020B0502020202020204" pitchFamily="34" charset="0"/>
            </a:endParaRPr>
          </a:p>
        </p:txBody>
      </p:sp>
    </p:spTree>
    <p:extLst>
      <p:ext uri="{BB962C8B-B14F-4D97-AF65-F5344CB8AC3E}">
        <p14:creationId xmlns:p14="http://schemas.microsoft.com/office/powerpoint/2010/main" val="31103263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782" y="1262681"/>
            <a:ext cx="8946541" cy="4195481"/>
          </a:xfrm>
        </p:spPr>
        <p:txBody>
          <a:bodyPr>
            <a:normAutofit/>
          </a:bodyPr>
          <a:lstStyle/>
          <a:p>
            <a:r>
              <a:rPr lang="en-US" sz="2400" b="1" dirty="0">
                <a:latin typeface="Century Gothic" panose="020B0502020202020204" pitchFamily="34" charset="0"/>
              </a:rPr>
              <a:t>A hard </a:t>
            </a:r>
            <a:r>
              <a:rPr lang="en-US" sz="2400" b="1" dirty="0" smtClean="0">
                <a:latin typeface="Century Gothic" panose="020B0502020202020204" pitchFamily="34" charset="0"/>
              </a:rPr>
              <a:t>disk </a:t>
            </a:r>
            <a:r>
              <a:rPr lang="en-US" sz="2400" b="1" dirty="0">
                <a:latin typeface="Century Gothic" panose="020B0502020202020204" pitchFamily="34" charset="0"/>
              </a:rPr>
              <a:t>is a data storage </a:t>
            </a:r>
            <a:r>
              <a:rPr lang="en-US" sz="2400" b="1" dirty="0" smtClean="0">
                <a:latin typeface="Century Gothic" panose="020B0502020202020204" pitchFamily="34" charset="0"/>
              </a:rPr>
              <a:t>device.</a:t>
            </a:r>
          </a:p>
          <a:p>
            <a:r>
              <a:rPr lang="en-US" sz="2400" b="1" dirty="0" smtClean="0">
                <a:latin typeface="Century Gothic" panose="020B0502020202020204" pitchFamily="34" charset="0"/>
              </a:rPr>
              <a:t> </a:t>
            </a:r>
            <a:r>
              <a:rPr lang="en-US" sz="2400" b="1" dirty="0">
                <a:latin typeface="Century Gothic" panose="020B0502020202020204" pitchFamily="34" charset="0"/>
              </a:rPr>
              <a:t>that uses magnetic storage to store and retrieve digital information using one or more rigid rapidly rotating disks coated with magnetic material.</a:t>
            </a: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Hard Disk</a:t>
            </a:r>
            <a:endParaRPr lang="en-US" sz="4400" dirty="0">
              <a:latin typeface="Century Gothic" panose="020B0502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439" y="3060887"/>
            <a:ext cx="4572000" cy="3497580"/>
          </a:xfrm>
          <a:prstGeom prst="rect">
            <a:avLst/>
          </a:prstGeom>
        </p:spPr>
      </p:pic>
    </p:spTree>
    <p:extLst>
      <p:ext uri="{BB962C8B-B14F-4D97-AF65-F5344CB8AC3E}">
        <p14:creationId xmlns:p14="http://schemas.microsoft.com/office/powerpoint/2010/main" val="9182440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226" y="1735246"/>
            <a:ext cx="5795727" cy="4351338"/>
          </a:xfrm>
          <a:prstGeom prst="rect">
            <a:avLst/>
          </a:prstGeom>
          <a:ln w="228600" cap="sq" cmpd="thickThin">
            <a:solidFill>
              <a:srgbClr val="000000"/>
            </a:solidFill>
            <a:prstDash val="solid"/>
            <a:miter lim="800000"/>
          </a:ln>
          <a:effectLst>
            <a:innerShdw blurRad="76200">
              <a:srgbClr val="000000"/>
            </a:innerShdw>
          </a:effectLst>
        </p:spPr>
      </p:pic>
      <p:sp>
        <p:nvSpPr>
          <p:cNvPr id="2" name="Title 1"/>
          <p:cNvSpPr>
            <a:spLocks noGrp="1"/>
          </p:cNvSpPr>
          <p:nvPr>
            <p:ph type="title"/>
          </p:nvPr>
        </p:nvSpPr>
        <p:spPr>
          <a:xfrm>
            <a:off x="722288" y="-13257"/>
            <a:ext cx="10515600" cy="1325563"/>
          </a:xfrm>
        </p:spPr>
        <p:txBody>
          <a:bodyPr>
            <a:normAutofit/>
          </a:bodyPr>
          <a:lstStyle/>
          <a:p>
            <a:pPr algn="ctr"/>
            <a:r>
              <a:rPr lang="en-US" sz="4400" b="1" dirty="0" smtClean="0">
                <a:latin typeface="Century Gothic" panose="020B0502020202020204" pitchFamily="34" charset="0"/>
              </a:rPr>
              <a:t>Internal View of Hard Disk</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27725255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Creation of one or more regions on a Hard Disk.</a:t>
            </a:r>
          </a:p>
          <a:p>
            <a:r>
              <a:rPr lang="en-US" sz="2400" b="1" dirty="0" smtClean="0">
                <a:latin typeface="Century Gothic" panose="020B0502020202020204" pitchFamily="34" charset="0"/>
              </a:rPr>
              <a:t>Also known as Hard  Disk Slicing.</a:t>
            </a:r>
          </a:p>
          <a:p>
            <a:pPr marL="0" indent="0">
              <a:buNone/>
            </a:pPr>
            <a:endParaRPr lang="en-US" sz="2400" b="1" dirty="0" smtClean="0">
              <a:latin typeface="Century Gothic" panose="020B0502020202020204" pitchFamily="34" charset="0"/>
            </a:endParaRPr>
          </a:p>
          <a:p>
            <a:r>
              <a:rPr lang="en-US" sz="2400" b="1" dirty="0">
                <a:latin typeface="Century Gothic" panose="020B0502020202020204" pitchFamily="34" charset="0"/>
              </a:rPr>
              <a:t>There are two types of partitioning methods</a:t>
            </a:r>
          </a:p>
          <a:p>
            <a:pPr marL="0" indent="0">
              <a:buNone/>
            </a:pPr>
            <a:r>
              <a:rPr lang="en-US" sz="2400" b="1" dirty="0" smtClean="0">
                <a:latin typeface="Century Gothic" panose="020B0502020202020204" pitchFamily="34" charset="0"/>
              </a:rPr>
              <a:t>1. Simple Partition</a:t>
            </a:r>
          </a:p>
          <a:p>
            <a:pPr marL="0" indent="0">
              <a:buNone/>
            </a:pPr>
            <a:r>
              <a:rPr lang="en-US" sz="2400" b="1" dirty="0" smtClean="0">
                <a:latin typeface="Century Gothic" panose="020B0502020202020204" pitchFamily="34" charset="0"/>
              </a:rPr>
              <a:t>2. Dynamic Partition</a:t>
            </a: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Partitioning in Hard Disk</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7092899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MBR – Master Boot Record</a:t>
            </a:r>
          </a:p>
          <a:p>
            <a:r>
              <a:rPr lang="en-US" sz="2400" b="1" dirty="0" smtClean="0">
                <a:latin typeface="Century Gothic" panose="020B0502020202020204" pitchFamily="34" charset="0"/>
              </a:rPr>
              <a:t>GPT  – GUID Partition Table</a:t>
            </a: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  (Globally Unique Identification)</a:t>
            </a:r>
          </a:p>
          <a:p>
            <a:pPr marL="0" indent="0">
              <a:buNone/>
            </a:pP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Simple Partition Method</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667610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800672"/>
            <a:ext cx="8946541" cy="4195481"/>
          </a:xfrm>
        </p:spPr>
        <p:txBody>
          <a:bodyPr>
            <a:normAutofit/>
          </a:bodyPr>
          <a:lstStyle/>
          <a:p>
            <a:r>
              <a:rPr lang="en-US" sz="2400" b="1" dirty="0">
                <a:latin typeface="Century Gothic" pitchFamily="34" charset="0"/>
              </a:rPr>
              <a:t>The keyboard is the piece of computer hardware used to input text, characters, and other commands into a computer or similar </a:t>
            </a:r>
            <a:r>
              <a:rPr lang="en-US" sz="2400" b="1" dirty="0" smtClean="0">
                <a:latin typeface="Century Gothic" pitchFamily="34" charset="0"/>
              </a:rPr>
              <a:t>device.</a:t>
            </a:r>
            <a:endParaRPr lang="en-US" sz="2400" b="1" dirty="0">
              <a:latin typeface="Century Gothic" pitchFamily="34" charset="0"/>
            </a:endParaRPr>
          </a:p>
        </p:txBody>
      </p:sp>
      <p:sp>
        <p:nvSpPr>
          <p:cNvPr id="2" name="Title 1"/>
          <p:cNvSpPr>
            <a:spLocks noGrp="1"/>
          </p:cNvSpPr>
          <p:nvPr>
            <p:ph type="title"/>
          </p:nvPr>
        </p:nvSpPr>
        <p:spPr>
          <a:xfrm>
            <a:off x="630345" y="421187"/>
            <a:ext cx="9404723" cy="1400530"/>
          </a:xfrm>
        </p:spPr>
        <p:txBody>
          <a:bodyPr>
            <a:normAutofit/>
          </a:bodyPr>
          <a:lstStyle/>
          <a:p>
            <a:r>
              <a:rPr lang="en-US" sz="4400" b="1" dirty="0" smtClean="0">
                <a:latin typeface="Century Gothic" panose="020B0502020202020204" pitchFamily="34" charset="0"/>
              </a:rPr>
              <a:t>KEYBOARD</a:t>
            </a:r>
            <a:endParaRPr lang="en-US" sz="4400" b="1" dirty="0">
              <a:latin typeface="Century Gothic" panose="020B0502020202020204" pitchFamily="34" charset="0"/>
            </a:endParaRP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513" y="3133927"/>
            <a:ext cx="4438753" cy="279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6434" y="3011726"/>
            <a:ext cx="3825721" cy="274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26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Simple Volume</a:t>
            </a:r>
          </a:p>
          <a:p>
            <a:r>
              <a:rPr lang="en-US" sz="2400" b="1" dirty="0" smtClean="0">
                <a:latin typeface="Century Gothic" panose="020B0502020202020204" pitchFamily="34" charset="0"/>
              </a:rPr>
              <a:t>Spanned Volume</a:t>
            </a:r>
          </a:p>
          <a:p>
            <a:r>
              <a:rPr lang="en-US" sz="2400" b="1" dirty="0" smtClean="0">
                <a:latin typeface="Century Gothic" panose="020B0502020202020204" pitchFamily="34" charset="0"/>
              </a:rPr>
              <a:t>Stripped Volume</a:t>
            </a:r>
          </a:p>
          <a:p>
            <a:r>
              <a:rPr lang="en-US" sz="2400" b="1" dirty="0" smtClean="0">
                <a:latin typeface="Century Gothic" panose="020B0502020202020204" pitchFamily="34" charset="0"/>
              </a:rPr>
              <a:t>Mirrored Volume</a:t>
            </a:r>
          </a:p>
          <a:p>
            <a:r>
              <a:rPr lang="en-US" sz="2400" b="1" smtClean="0">
                <a:latin typeface="Century Gothic" panose="020B0502020202020204" pitchFamily="34" charset="0"/>
              </a:rPr>
              <a:t>RAID - 5</a:t>
            </a: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Dynamic Partition</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1289856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7547" y="1369323"/>
            <a:ext cx="8955087" cy="2345660"/>
          </a:xfrm>
        </p:spPr>
        <p:txBody>
          <a:bodyPr>
            <a:normAutofit/>
          </a:bodyPr>
          <a:lstStyle/>
          <a:p>
            <a:r>
              <a:rPr lang="en-US" sz="2400" b="1" dirty="0" smtClean="0">
                <a:latin typeface="Century Gothic" panose="020B0502020202020204" pitchFamily="34" charset="0"/>
              </a:rPr>
              <a:t>It is used between a computer mother board data and the computer disk storage devices </a:t>
            </a:r>
          </a:p>
          <a:p>
            <a:r>
              <a:rPr lang="en-US" sz="2400" b="1" dirty="0" smtClean="0">
                <a:latin typeface="Century Gothic" panose="020B0502020202020204" pitchFamily="34" charset="0"/>
              </a:rPr>
              <a:t>It is physical interface used for connecting storage devices </a:t>
            </a:r>
            <a:endParaRPr lang="en-US" sz="2400" b="1" dirty="0">
              <a:latin typeface="Century Gothic" panose="020B0502020202020204" pitchFamily="34" charset="0"/>
            </a:endParaRPr>
          </a:p>
        </p:txBody>
      </p:sp>
      <p:sp>
        <p:nvSpPr>
          <p:cNvPr id="2" name="Title 1"/>
          <p:cNvSpPr>
            <a:spLocks noGrp="1"/>
          </p:cNvSpPr>
          <p:nvPr>
            <p:ph type="title"/>
          </p:nvPr>
        </p:nvSpPr>
        <p:spPr>
          <a:xfrm>
            <a:off x="341578" y="-72214"/>
            <a:ext cx="10972800" cy="1143000"/>
          </a:xfrm>
        </p:spPr>
        <p:txBody>
          <a:bodyPr>
            <a:normAutofit/>
          </a:bodyPr>
          <a:lstStyle/>
          <a:p>
            <a:r>
              <a:rPr lang="en-US" sz="4400" b="1" dirty="0" err="1" smtClean="0">
                <a:latin typeface="Century Gothic" panose="020B0502020202020204" pitchFamily="34" charset="0"/>
              </a:rPr>
              <a:t>HardDisk</a:t>
            </a:r>
            <a:r>
              <a:rPr lang="en-US" sz="4400" b="1" dirty="0" smtClean="0">
                <a:latin typeface="Century Gothic" panose="020B0502020202020204" pitchFamily="34" charset="0"/>
              </a:rPr>
              <a:t> Interfaces</a:t>
            </a:r>
            <a:endParaRPr lang="en-US" sz="4400" b="1" dirty="0">
              <a:latin typeface="Century Gothic" panose="020B0502020202020204" pitchFamily="34" charset="0"/>
            </a:endParaRPr>
          </a:p>
        </p:txBody>
      </p:sp>
      <p:sp>
        <p:nvSpPr>
          <p:cNvPr id="4" name="Rectangle 3"/>
          <p:cNvSpPr/>
          <p:nvPr/>
        </p:nvSpPr>
        <p:spPr>
          <a:xfrm>
            <a:off x="714557" y="932441"/>
            <a:ext cx="4960012" cy="461665"/>
          </a:xfrm>
          <a:prstGeom prst="rect">
            <a:avLst/>
          </a:prstGeom>
        </p:spPr>
        <p:txBody>
          <a:bodyPr wrap="none">
            <a:spAutoFit/>
          </a:bodyPr>
          <a:lstStyle/>
          <a:p>
            <a:r>
              <a:rPr lang="en-US" sz="2400" b="1" dirty="0">
                <a:solidFill>
                  <a:srgbClr val="C00000"/>
                </a:solidFill>
              </a:rPr>
              <a:t>IDE(Integrated drive electronics)</a:t>
            </a:r>
            <a:endParaRPr lang="en-US" b="1" dirty="0">
              <a:solidFill>
                <a:srgbClr val="C00000"/>
              </a:solidFill>
            </a:endParaRPr>
          </a:p>
        </p:txBody>
      </p:sp>
      <p:sp>
        <p:nvSpPr>
          <p:cNvPr id="5" name="Rectangle 4"/>
          <p:cNvSpPr/>
          <p:nvPr/>
        </p:nvSpPr>
        <p:spPr>
          <a:xfrm>
            <a:off x="677766" y="3055540"/>
            <a:ext cx="5968301" cy="461665"/>
          </a:xfrm>
          <a:prstGeom prst="rect">
            <a:avLst/>
          </a:prstGeom>
        </p:spPr>
        <p:txBody>
          <a:bodyPr wrap="none">
            <a:spAutoFit/>
          </a:bodyPr>
          <a:lstStyle/>
          <a:p>
            <a:r>
              <a:rPr lang="en-US" sz="2400" b="1" dirty="0" smtClean="0">
                <a:solidFill>
                  <a:srgbClr val="C00000"/>
                </a:solidFill>
              </a:rPr>
              <a:t>SCSI(Small Computer System Interface)</a:t>
            </a:r>
            <a:endParaRPr lang="en-US" b="1" dirty="0">
              <a:solidFill>
                <a:srgbClr val="C00000"/>
              </a:solidFill>
            </a:endParaRPr>
          </a:p>
        </p:txBody>
      </p:sp>
      <p:sp>
        <p:nvSpPr>
          <p:cNvPr id="6" name="Content Placeholder 2"/>
          <p:cNvSpPr txBox="1">
            <a:spLocks/>
          </p:cNvSpPr>
          <p:nvPr/>
        </p:nvSpPr>
        <p:spPr>
          <a:xfrm>
            <a:off x="1145346" y="3632414"/>
            <a:ext cx="8955087" cy="23456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Its is storage technology that has made a name for itself as a ,high performance, high reliable </a:t>
            </a:r>
          </a:p>
          <a:p>
            <a:r>
              <a:rPr lang="en-US" sz="2400" b="1" dirty="0" smtClean="0">
                <a:latin typeface="Century Gothic" panose="020B0502020202020204" pitchFamily="34" charset="0"/>
              </a:rPr>
              <a:t>Increasing demands for speed and flexibility in storage devices.</a:t>
            </a:r>
          </a:p>
          <a:p>
            <a:r>
              <a:rPr lang="en-US" sz="2400" b="1" dirty="0" smtClean="0">
                <a:latin typeface="Century Gothic" panose="020B0502020202020204" pitchFamily="34" charset="0"/>
              </a:rPr>
              <a:t>SCSI is most commonly used for hard disk drives and tape drives.</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18327935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87547" y="1148625"/>
            <a:ext cx="8955087" cy="1153143"/>
          </a:xfrm>
        </p:spPr>
        <p:txBody>
          <a:bodyPr>
            <a:noAutofit/>
          </a:bodyPr>
          <a:lstStyle/>
          <a:p>
            <a:r>
              <a:rPr lang="en-US" sz="2400" b="1" dirty="0" smtClean="0">
                <a:latin typeface="Century Gothic" panose="020B0502020202020204" pitchFamily="34" charset="0"/>
              </a:rPr>
              <a:t>It connects to some storage devices such as hard disk drives, optical drives.</a:t>
            </a:r>
          </a:p>
          <a:p>
            <a:r>
              <a:rPr lang="en-US" sz="2400" b="1" dirty="0" smtClean="0">
                <a:latin typeface="Century Gothic" panose="020B0502020202020204" pitchFamily="34" charset="0"/>
              </a:rPr>
              <a:t>Transfer rates for Serial ATA begin at 150MBps.</a:t>
            </a:r>
          </a:p>
          <a:p>
            <a:endParaRPr lang="en-US" sz="2400" b="1" dirty="0">
              <a:latin typeface="Century Gothic" panose="020B0502020202020204" pitchFamily="34" charset="0"/>
            </a:endParaRPr>
          </a:p>
        </p:txBody>
      </p:sp>
      <p:sp>
        <p:nvSpPr>
          <p:cNvPr id="5" name="Rectangle 4"/>
          <p:cNvSpPr/>
          <p:nvPr/>
        </p:nvSpPr>
        <p:spPr>
          <a:xfrm>
            <a:off x="714557" y="632911"/>
            <a:ext cx="7018268" cy="461665"/>
          </a:xfrm>
          <a:prstGeom prst="rect">
            <a:avLst/>
          </a:prstGeom>
        </p:spPr>
        <p:txBody>
          <a:bodyPr wrap="none">
            <a:spAutoFit/>
          </a:bodyPr>
          <a:lstStyle/>
          <a:p>
            <a:r>
              <a:rPr lang="en-US" sz="2400" b="1" dirty="0" smtClean="0">
                <a:solidFill>
                  <a:srgbClr val="C00000"/>
                </a:solidFill>
              </a:rPr>
              <a:t>SATA(Serial advanced technology attachment)</a:t>
            </a:r>
            <a:endParaRPr lang="en-US" b="1" dirty="0">
              <a:solidFill>
                <a:srgbClr val="C00000"/>
              </a:solidFill>
            </a:endParaRPr>
          </a:p>
        </p:txBody>
      </p:sp>
      <p:sp>
        <p:nvSpPr>
          <p:cNvPr id="7" name="Content Placeholder 2"/>
          <p:cNvSpPr txBox="1">
            <a:spLocks/>
          </p:cNvSpPr>
          <p:nvPr/>
        </p:nvSpPr>
        <p:spPr>
          <a:xfrm>
            <a:off x="1061401" y="3009037"/>
            <a:ext cx="8955087" cy="2130522"/>
          </a:xfrm>
          <a:prstGeom prst="rect">
            <a:avLst/>
          </a:prstGeom>
        </p:spPr>
        <p:txBody>
          <a:bodyPr vert="horz" lIns="91440" tIns="45720" rIns="91440" bIns="45720" rtlCol="0">
            <a:noAutofit/>
          </a:bodyPr>
          <a:lstStyle>
            <a:lvl1pPr marL="342900" indent="-342900">
              <a:spcBef>
                <a:spcPts val="1000"/>
              </a:spcBef>
              <a:spcAft>
                <a:spcPts val="0"/>
              </a:spcAft>
              <a:buClr>
                <a:schemeClr val="accent1"/>
              </a:buClr>
              <a:buSzPct val="80000"/>
              <a:buFont typeface="Wingdings 3" charset="2"/>
              <a:buChar char=""/>
              <a:defRPr sz="2000" b="0" i="0">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sz="2400" b="1" dirty="0">
                <a:latin typeface="Century Gothic" panose="020B0502020202020204" pitchFamily="34" charset="0"/>
              </a:rPr>
              <a:t>It is an interface standard for the connection of storage devices such as hard disk drives, floppy disk drives, and optical </a:t>
            </a:r>
            <a:r>
              <a:rPr lang="en-US" sz="2400" b="1" dirty="0" smtClean="0">
                <a:latin typeface="Century Gothic" panose="020B0502020202020204" pitchFamily="34" charset="0"/>
              </a:rPr>
              <a:t>disc </a:t>
            </a:r>
            <a:r>
              <a:rPr lang="en-US" sz="2400" b="1" dirty="0">
                <a:latin typeface="Century Gothic" panose="020B0502020202020204" pitchFamily="34" charset="0"/>
              </a:rPr>
              <a:t>drives in </a:t>
            </a:r>
            <a:r>
              <a:rPr lang="en-US" sz="2400" b="1" dirty="0" smtClean="0">
                <a:latin typeface="Century Gothic" panose="020B0502020202020204" pitchFamily="34" charset="0"/>
              </a:rPr>
              <a:t>computers.</a:t>
            </a:r>
          </a:p>
          <a:p>
            <a:r>
              <a:rPr lang="en-US" sz="2400" b="1" dirty="0">
                <a:latin typeface="Century Gothic" panose="020B0502020202020204" pitchFamily="34" charset="0"/>
              </a:rPr>
              <a:t>Parallel ATA cables have a maximum allowable length of 18 in (457 mm</a:t>
            </a:r>
            <a:r>
              <a:rPr lang="en-US" sz="2400" b="1" dirty="0" smtClean="0">
                <a:latin typeface="Century Gothic" panose="020B0502020202020204" pitchFamily="34" charset="0"/>
              </a:rPr>
              <a:t>).</a:t>
            </a:r>
            <a:r>
              <a:rPr lang="en-US" sz="2400" b="1" dirty="0">
                <a:latin typeface="Century Gothic" panose="020B0502020202020204" pitchFamily="34" charset="0"/>
              </a:rPr>
              <a:t> Because of this limit, the technology normally appears as an internal computer storage interface.</a:t>
            </a:r>
          </a:p>
          <a:p>
            <a:endParaRPr lang="en-US" sz="2400" b="1" dirty="0">
              <a:latin typeface="Century Gothic" panose="020B0502020202020204" pitchFamily="34" charset="0"/>
            </a:endParaRPr>
          </a:p>
        </p:txBody>
      </p:sp>
      <p:sp>
        <p:nvSpPr>
          <p:cNvPr id="8" name="Rectangle 7"/>
          <p:cNvSpPr/>
          <p:nvPr/>
        </p:nvSpPr>
        <p:spPr>
          <a:xfrm>
            <a:off x="640985" y="2505672"/>
            <a:ext cx="7284366" cy="461665"/>
          </a:xfrm>
          <a:prstGeom prst="rect">
            <a:avLst/>
          </a:prstGeom>
        </p:spPr>
        <p:txBody>
          <a:bodyPr wrap="none">
            <a:spAutoFit/>
          </a:bodyPr>
          <a:lstStyle/>
          <a:p>
            <a:r>
              <a:rPr lang="en-US" sz="2400" b="1" dirty="0" smtClean="0">
                <a:solidFill>
                  <a:srgbClr val="C00000"/>
                </a:solidFill>
              </a:rPr>
              <a:t>PATA(Parallel advanced technology attachment)</a:t>
            </a:r>
            <a:endParaRPr lang="en-US" b="1" dirty="0">
              <a:solidFill>
                <a:srgbClr val="C00000"/>
              </a:solidFill>
            </a:endParaRPr>
          </a:p>
        </p:txBody>
      </p:sp>
    </p:spTree>
    <p:extLst>
      <p:ext uri="{BB962C8B-B14F-4D97-AF65-F5344CB8AC3E}">
        <p14:creationId xmlns:p14="http://schemas.microsoft.com/office/powerpoint/2010/main" val="4155676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8068" y="472307"/>
            <a:ext cx="10972800" cy="4525963"/>
          </a:xfrm>
        </p:spPr>
        <p:txBody>
          <a:bodyPr/>
          <a:lstStyle/>
          <a:p>
            <a:pPr marL="109728" indent="0">
              <a:buNone/>
            </a:pPr>
            <a:endParaRPr lang="en-US" dirty="0"/>
          </a:p>
          <a:p>
            <a:r>
              <a:rPr lang="en-US" dirty="0"/>
              <a:t>"Compact Disc Read-Only Memory". Computers can read CD-ROMs, but cannot write to CD-ROMs, which are not writable or erasable.</a:t>
            </a:r>
          </a:p>
          <a:p>
            <a:r>
              <a:rPr lang="en-US" dirty="0"/>
              <a:t>The CD-ROM format was developed by Japanese company </a:t>
            </a:r>
            <a:r>
              <a:rPr lang="en-US" dirty="0" err="1"/>
              <a:t>Denon</a:t>
            </a:r>
            <a:r>
              <a:rPr lang="en-US" dirty="0"/>
              <a:t> in 1982.</a:t>
            </a:r>
          </a:p>
        </p:txBody>
      </p:sp>
      <p:sp>
        <p:nvSpPr>
          <p:cNvPr id="3" name="Title 2"/>
          <p:cNvSpPr>
            <a:spLocks noGrp="1"/>
          </p:cNvSpPr>
          <p:nvPr>
            <p:ph type="title"/>
          </p:nvPr>
        </p:nvSpPr>
        <p:spPr>
          <a:xfrm>
            <a:off x="388876" y="-119512"/>
            <a:ext cx="10972800" cy="1143000"/>
          </a:xfrm>
        </p:spPr>
        <p:txBody>
          <a:bodyPr/>
          <a:lstStyle/>
          <a:p>
            <a:pPr algn="ctr"/>
            <a:r>
              <a:rPr lang="en-US" dirty="0" smtClean="0"/>
              <a:t>CD-ROM</a:t>
            </a:r>
            <a:endParaRPr lang="en-US" dirty="0"/>
          </a:p>
        </p:txBody>
      </p:sp>
      <p:pic>
        <p:nvPicPr>
          <p:cNvPr id="1026" name="Picture 2" descr="C:\Users\SKAGITHA\Downloads\cd 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443" y="307066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5645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b="1" dirty="0"/>
              <a:t>The drive consists of three fundamental components</a:t>
            </a:r>
            <a:r>
              <a:rPr lang="en-US" b="1" dirty="0" smtClean="0"/>
              <a:t>:</a:t>
            </a:r>
            <a:endParaRPr lang="en-US" b="1" dirty="0"/>
          </a:p>
          <a:p>
            <a:r>
              <a:rPr lang="en-US" b="1" dirty="0"/>
              <a:t>A </a:t>
            </a:r>
            <a:r>
              <a:rPr lang="en-US" b="1" dirty="0">
                <a:solidFill>
                  <a:srgbClr val="FF0000"/>
                </a:solidFill>
              </a:rPr>
              <a:t>drive motor </a:t>
            </a:r>
            <a:r>
              <a:rPr lang="en-US" b="1" dirty="0"/>
              <a:t>spins the disc. This drive motor is precisely controlled to rotate between 200 and 500 rpm depending on which track is being read.</a:t>
            </a:r>
          </a:p>
          <a:p>
            <a:r>
              <a:rPr lang="en-US" b="1" dirty="0"/>
              <a:t>A </a:t>
            </a:r>
            <a:r>
              <a:rPr lang="en-US" b="1" dirty="0">
                <a:solidFill>
                  <a:srgbClr val="FF0000"/>
                </a:solidFill>
              </a:rPr>
              <a:t>laser and a lens system </a:t>
            </a:r>
            <a:r>
              <a:rPr lang="en-US" b="1" dirty="0"/>
              <a:t>focus in on and read the bumps.</a:t>
            </a:r>
          </a:p>
          <a:p>
            <a:r>
              <a:rPr lang="en-US" b="1" dirty="0"/>
              <a:t>A </a:t>
            </a:r>
            <a:r>
              <a:rPr lang="en-US" b="1" dirty="0">
                <a:solidFill>
                  <a:srgbClr val="FF0000"/>
                </a:solidFill>
              </a:rPr>
              <a:t>tracking mechanism </a:t>
            </a:r>
            <a:r>
              <a:rPr lang="en-US" b="1" dirty="0"/>
              <a:t>moves the laser assembly so that the laser's beam can follow the spiral track. The tracking system has to be able to move the laser at micron resolutions.</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COMPONENTS OF CD-ROM</a:t>
            </a:r>
            <a:endParaRPr lang="en-US" dirty="0"/>
          </a:p>
        </p:txBody>
      </p:sp>
    </p:spTree>
    <p:extLst>
      <p:ext uri="{BB962C8B-B14F-4D97-AF65-F5344CB8AC3E}">
        <p14:creationId xmlns:p14="http://schemas.microsoft.com/office/powerpoint/2010/main" val="10847855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400" dirty="0" smtClean="0">
                <a:latin typeface="Century Gothic" panose="020B0502020202020204" pitchFamily="34" charset="0"/>
              </a:rPr>
              <a:t>MAGNETIC TAPE</a:t>
            </a:r>
            <a:endParaRPr lang="en-US" sz="4400" dirty="0">
              <a:latin typeface="Century Gothic" panose="020B0502020202020204" pitchFamily="34" charset="0"/>
            </a:endParaRPr>
          </a:p>
        </p:txBody>
      </p:sp>
      <p:pic>
        <p:nvPicPr>
          <p:cNvPr id="2050" name="Picture 2" descr="C:\Users\SKAGITHA\Downloads\185-tb-tap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09794" y="4319752"/>
            <a:ext cx="3893019" cy="2538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8695" y="1513458"/>
            <a:ext cx="10594463"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Century Gothic" panose="020B0502020202020204" pitchFamily="34" charset="0"/>
              </a:rPr>
              <a:t>Magnetic tape is a medium for magnetic recording, made of a thin, magnetizable coating on a long, narrow strip of plastic film. </a:t>
            </a:r>
          </a:p>
          <a:p>
            <a:pPr marL="342900" indent="-342900">
              <a:buFont typeface="Arial" panose="020B0604020202020204" pitchFamily="34" charset="0"/>
              <a:buChar char="•"/>
            </a:pPr>
            <a:r>
              <a:rPr lang="en-US" sz="2400" b="1" dirty="0">
                <a:latin typeface="Century Gothic" panose="020B0502020202020204" pitchFamily="34" charset="0"/>
              </a:rPr>
              <a:t>It was developed in Germany in 1928, based on magnetic wire recording.</a:t>
            </a:r>
          </a:p>
          <a:p>
            <a:pPr marL="342900" indent="-342900">
              <a:buFont typeface="Arial" panose="020B0604020202020204" pitchFamily="34" charset="0"/>
              <a:buChar char="•"/>
            </a:pPr>
            <a:r>
              <a:rPr lang="en-US" sz="2400" b="1" dirty="0">
                <a:latin typeface="Century Gothic" panose="020B0502020202020204" pitchFamily="34" charset="0"/>
              </a:rPr>
              <a:t> Devices that record and play back audio and video using magnetic tape are tape recorders and video tape recorders. </a:t>
            </a:r>
          </a:p>
          <a:p>
            <a:pPr marL="342900" indent="-342900">
              <a:buFont typeface="Arial" panose="020B0604020202020204" pitchFamily="34" charset="0"/>
              <a:buChar char="•"/>
            </a:pPr>
            <a:r>
              <a:rPr lang="en-US" sz="2400" b="1" dirty="0">
                <a:latin typeface="Century Gothic" panose="020B0502020202020204" pitchFamily="34" charset="0"/>
              </a:rPr>
              <a:t>A device that stores computer data on magnetic tape is known as a tape drive.</a:t>
            </a:r>
          </a:p>
        </p:txBody>
      </p:sp>
    </p:spTree>
    <p:extLst>
      <p:ext uri="{BB962C8B-B14F-4D97-AF65-F5344CB8AC3E}">
        <p14:creationId xmlns:p14="http://schemas.microsoft.com/office/powerpoint/2010/main" val="9134264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2400" b="1" dirty="0" smtClean="0">
              <a:latin typeface="Century Gothic" panose="020B0502020202020204" pitchFamily="34" charset="0"/>
            </a:endParaRPr>
          </a:p>
          <a:p>
            <a:pPr marL="0" indent="0">
              <a:buNone/>
            </a:pPr>
            <a:r>
              <a:rPr lang="en-US" sz="2400" b="1" dirty="0" smtClean="0">
                <a:latin typeface="Century Gothic" panose="020B0502020202020204" pitchFamily="34" charset="0"/>
              </a:rPr>
              <a:t>Contents</a:t>
            </a:r>
            <a:endParaRPr lang="en-US" sz="2400" b="1" dirty="0">
              <a:latin typeface="Century Gothic" panose="020B0502020202020204" pitchFamily="34" charset="0"/>
            </a:endParaRPr>
          </a:p>
          <a:p>
            <a:pPr marL="0" indent="0">
              <a:buNone/>
            </a:pPr>
            <a:r>
              <a:rPr lang="en-US" sz="2400" b="1" dirty="0">
                <a:latin typeface="Century Gothic" panose="020B0502020202020204" pitchFamily="34" charset="0"/>
              </a:rPr>
              <a:t>History</a:t>
            </a:r>
          </a:p>
          <a:p>
            <a:pPr marL="0" indent="0">
              <a:buNone/>
            </a:pPr>
            <a:r>
              <a:rPr lang="en-US" sz="2400" b="1" dirty="0">
                <a:latin typeface="Century Gothic" panose="020B0502020202020204" pitchFamily="34" charset="0"/>
              </a:rPr>
              <a:t>Purpose</a:t>
            </a:r>
          </a:p>
          <a:p>
            <a:pPr marL="0" indent="0">
              <a:buNone/>
            </a:pPr>
            <a:r>
              <a:rPr lang="en-US" sz="2400" b="1" dirty="0">
                <a:latin typeface="Century Gothic" panose="020B0502020202020204" pitchFamily="34" charset="0"/>
              </a:rPr>
              <a:t>Advantages of USB over serial and parallel ports</a:t>
            </a:r>
          </a:p>
          <a:p>
            <a:pPr marL="0" indent="0">
              <a:buNone/>
            </a:pPr>
            <a:r>
              <a:rPr lang="en-US" sz="2400" b="1" dirty="0">
                <a:latin typeface="Century Gothic" panose="020B0502020202020204" pitchFamily="34" charset="0"/>
              </a:rPr>
              <a:t>Versions of USB</a:t>
            </a: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USB – Universal Serial Bus</a:t>
            </a:r>
            <a:endParaRPr lang="en-US" sz="4400" b="1"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559" y="2403181"/>
            <a:ext cx="3839299" cy="1849844"/>
          </a:xfrm>
          <a:prstGeom prst="rect">
            <a:avLst/>
          </a:prstGeom>
        </p:spPr>
      </p:pic>
    </p:spTree>
    <p:extLst>
      <p:ext uri="{BB962C8B-B14F-4D97-AF65-F5344CB8AC3E}">
        <p14:creationId xmlns:p14="http://schemas.microsoft.com/office/powerpoint/2010/main" val="41080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770" y="1102947"/>
            <a:ext cx="10972800" cy="4525963"/>
          </a:xfrm>
        </p:spPr>
        <p:txBody>
          <a:bodyPr>
            <a:normAutofit/>
          </a:bodyPr>
          <a:lstStyle/>
          <a:p>
            <a:pPr marL="45720" indent="0">
              <a:buNone/>
            </a:pPr>
            <a:endParaRPr lang="en-US" sz="2400" b="1" dirty="0">
              <a:latin typeface="Century Gothic" pitchFamily="34" charset="0"/>
            </a:endParaRPr>
          </a:p>
          <a:p>
            <a:r>
              <a:rPr lang="en-US" sz="2400" b="1" dirty="0">
                <a:latin typeface="Century Gothic" pitchFamily="34" charset="0"/>
                <a:cs typeface="Times New Roman" pitchFamily="18" charset="0"/>
              </a:rPr>
              <a:t>A group of seven companies began the development of USB in 1994</a:t>
            </a:r>
          </a:p>
          <a:p>
            <a:r>
              <a:rPr lang="en-US" sz="2400" b="1" dirty="0">
                <a:latin typeface="Century Gothic" pitchFamily="34" charset="0"/>
                <a:cs typeface="Times New Roman" pitchFamily="18" charset="0"/>
              </a:rPr>
              <a:t>The main goal was to make it easier to connect the external devices to computers by replacing different types of ports.</a:t>
            </a:r>
          </a:p>
          <a:p>
            <a:r>
              <a:rPr lang="en-US" sz="2400" b="1" dirty="0">
                <a:latin typeface="Century Gothic" pitchFamily="34" charset="0"/>
                <a:cs typeface="Times New Roman" pitchFamily="18" charset="0"/>
              </a:rPr>
              <a:t>The First integrated circuits supporting USB were produced by Intel in 1995.</a:t>
            </a:r>
          </a:p>
          <a:p>
            <a:r>
              <a:rPr lang="en-US" sz="2400" b="1" dirty="0">
                <a:latin typeface="Century Gothic" pitchFamily="34" charset="0"/>
                <a:cs typeface="Times New Roman" pitchFamily="18" charset="0"/>
              </a:rPr>
              <a:t>The First widely used version of USB was 1.1, which was released in September 1998.</a:t>
            </a:r>
          </a:p>
          <a:p>
            <a:r>
              <a:rPr lang="en-US" sz="2400" b="1" dirty="0">
                <a:latin typeface="Century Gothic" pitchFamily="34" charset="0"/>
                <a:cs typeface="Times New Roman" pitchFamily="18" charset="0"/>
              </a:rPr>
              <a:t>Speed of First USB released was 12 MBPS</a:t>
            </a:r>
            <a:endParaRPr lang="en-US" sz="2400" dirty="0"/>
          </a:p>
        </p:txBody>
      </p:sp>
      <p:sp>
        <p:nvSpPr>
          <p:cNvPr id="3" name="Title 2"/>
          <p:cNvSpPr>
            <a:spLocks noGrp="1"/>
          </p:cNvSpPr>
          <p:nvPr>
            <p:ph type="title"/>
          </p:nvPr>
        </p:nvSpPr>
        <p:spPr/>
        <p:txBody>
          <a:bodyPr>
            <a:normAutofit/>
          </a:bodyPr>
          <a:lstStyle/>
          <a:p>
            <a:r>
              <a:rPr lang="en-US" sz="4400" dirty="0">
                <a:latin typeface="Century Gothic" panose="020B0502020202020204" pitchFamily="34" charset="0"/>
              </a:rPr>
              <a:t>History of USB</a:t>
            </a:r>
          </a:p>
        </p:txBody>
      </p:sp>
    </p:spTree>
    <p:extLst>
      <p:ext uri="{BB962C8B-B14F-4D97-AF65-F5344CB8AC3E}">
        <p14:creationId xmlns:p14="http://schemas.microsoft.com/office/powerpoint/2010/main" val="12010152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anose="020B0502020202020204" pitchFamily="34" charset="0"/>
              </a:rPr>
              <a:t>A function is a USB device that is able to transmit or receive data or control information over the </a:t>
            </a:r>
            <a:r>
              <a:rPr lang="en-US" sz="2400" b="1" dirty="0" smtClean="0">
                <a:latin typeface="Century Gothic" panose="020B0502020202020204" pitchFamily="34" charset="0"/>
              </a:rPr>
              <a:t>bus.</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By using USB we can connect different peripheral devices to our computer.</a:t>
            </a: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a:latin typeface="Century Gothic" panose="020B0502020202020204" pitchFamily="34" charset="0"/>
              </a:rPr>
              <a:t>Purpose of USB </a:t>
            </a:r>
          </a:p>
        </p:txBody>
      </p:sp>
    </p:spTree>
    <p:extLst>
      <p:ext uri="{BB962C8B-B14F-4D97-AF65-F5344CB8AC3E}">
        <p14:creationId xmlns:p14="http://schemas.microsoft.com/office/powerpoint/2010/main" val="18536404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Speed</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Smaller Size</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Good compatibility</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Power capacities</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Easy to Use</a:t>
            </a:r>
            <a:endParaRPr lang="en-US" sz="2400" b="1" dirty="0">
              <a:latin typeface="Century Gothic" panose="020B0502020202020204" pitchFamily="34" charset="0"/>
            </a:endParaRPr>
          </a:p>
        </p:txBody>
      </p:sp>
      <p:sp>
        <p:nvSpPr>
          <p:cNvPr id="2" name="Title 1"/>
          <p:cNvSpPr>
            <a:spLocks noGrp="1"/>
          </p:cNvSpPr>
          <p:nvPr>
            <p:ph type="title"/>
          </p:nvPr>
        </p:nvSpPr>
        <p:spPr>
          <a:xfrm>
            <a:off x="609600" y="526894"/>
            <a:ext cx="10972800" cy="1143000"/>
          </a:xfrm>
        </p:spPr>
        <p:txBody>
          <a:bodyPr>
            <a:noAutofit/>
          </a:bodyPr>
          <a:lstStyle/>
          <a:p>
            <a:r>
              <a:rPr lang="en-US" sz="4400" b="1" dirty="0">
                <a:latin typeface="Century Gothic" panose="020B0502020202020204" pitchFamily="34" charset="0"/>
              </a:rPr>
              <a:t>Advantages of USB over serial and parallel ports</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359" y="1853989"/>
            <a:ext cx="6995911" cy="2008563"/>
          </a:xfrm>
          <a:prstGeom prst="rect">
            <a:avLst/>
          </a:prstGeom>
        </p:spPr>
      </p:pic>
    </p:spTree>
    <p:extLst>
      <p:ext uri="{BB962C8B-B14F-4D97-AF65-F5344CB8AC3E}">
        <p14:creationId xmlns:p14="http://schemas.microsoft.com/office/powerpoint/2010/main" val="3920318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651" y="2004648"/>
            <a:ext cx="11088688" cy="4267199"/>
          </a:xfrm>
        </p:spPr>
        <p:txBody>
          <a:bodyPr/>
          <a:lstStyle/>
          <a:p>
            <a:pPr marL="0" indent="0">
              <a:buNone/>
            </a:pPr>
            <a:r>
              <a:rPr lang="en-US" sz="2400" dirty="0" smtClean="0"/>
              <a:t>       </a:t>
            </a:r>
            <a:r>
              <a:rPr lang="en-US" sz="2400" b="1" dirty="0" smtClean="0"/>
              <a:t>Mechanical keyboard                                 Membrane keyboard              </a:t>
            </a:r>
            <a:endParaRPr lang="en-US" sz="2400" b="1" dirty="0"/>
          </a:p>
          <a:p>
            <a:endParaRPr lang="en-US" sz="2800" dirty="0"/>
          </a:p>
          <a:p>
            <a:pPr marL="0" indent="0">
              <a:buNone/>
            </a:pPr>
            <a:endParaRPr lang="en-US" dirty="0"/>
          </a:p>
        </p:txBody>
      </p:sp>
      <p:sp>
        <p:nvSpPr>
          <p:cNvPr id="2" name="Title 1"/>
          <p:cNvSpPr>
            <a:spLocks noGrp="1"/>
          </p:cNvSpPr>
          <p:nvPr>
            <p:ph type="title"/>
          </p:nvPr>
        </p:nvSpPr>
        <p:spPr>
          <a:xfrm>
            <a:off x="397177" y="323765"/>
            <a:ext cx="9404723" cy="1400530"/>
          </a:xfrm>
        </p:spPr>
        <p:txBody>
          <a:bodyPr>
            <a:normAutofit/>
          </a:bodyPr>
          <a:lstStyle/>
          <a:p>
            <a:r>
              <a:rPr lang="en-US" sz="4400" b="1" dirty="0" smtClean="0">
                <a:latin typeface="Century Gothic" panose="020B0502020202020204" pitchFamily="34" charset="0"/>
              </a:rPr>
              <a:t>TYPES OF KEYBOARD</a:t>
            </a:r>
            <a:endParaRPr lang="en-US" sz="4400" b="1" dirty="0">
              <a:latin typeface="Century Gothic" panose="020B0502020202020204"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707" y="2961114"/>
            <a:ext cx="3758980" cy="281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832" y="2924075"/>
            <a:ext cx="4362161" cy="144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1545" y="4500597"/>
            <a:ext cx="5296025" cy="1292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8561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79824343"/>
              </p:ext>
            </p:extLst>
          </p:nvPr>
        </p:nvGraphicFramePr>
        <p:xfrm>
          <a:off x="609600" y="1481138"/>
          <a:ext cx="10972804" cy="3825307"/>
        </p:xfrm>
        <a:graphic>
          <a:graphicData uri="http://schemas.openxmlformats.org/drawingml/2006/table">
            <a:tbl>
              <a:tblPr firstRow="1" bandRow="1">
                <a:tableStyleId>{5C22544A-7EE6-4342-B048-85BDC9FD1C3A}</a:tableStyleId>
              </a:tblPr>
              <a:tblGrid>
                <a:gridCol w="2743201"/>
                <a:gridCol w="2743201"/>
                <a:gridCol w="2743201"/>
                <a:gridCol w="2743201"/>
              </a:tblGrid>
              <a:tr h="370840">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       Version of USB</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Released Date</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b="1" kern="1200" dirty="0" smtClean="0">
                          <a:solidFill>
                            <a:schemeClr val="lt1"/>
                          </a:solidFill>
                          <a:latin typeface="+mn-lt"/>
                          <a:ea typeface="+mn-ea"/>
                          <a:cs typeface="+mn-cs"/>
                        </a:rPr>
                        <a:t>Speed</a:t>
                      </a:r>
                      <a:endParaRPr lang="en-US" sz="1800" b="1" kern="1200" dirty="0">
                        <a:solidFill>
                          <a:schemeClr val="lt1"/>
                        </a:solidFill>
                        <a:latin typeface="+mn-lt"/>
                        <a:ea typeface="+mn-ea"/>
                        <a:cs typeface="+mn-cs"/>
                      </a:endParaRPr>
                    </a:p>
                  </a:txBody>
                  <a:tcPr marL="84107" marR="84107" marT="0" marB="0"/>
                </a:tc>
                <a:tc>
                  <a:txBody>
                    <a:bodyPr/>
                    <a:lstStyle/>
                    <a:p>
                      <a:pPr algn="ctr"/>
                      <a:r>
                        <a:rPr lang="en-US" dirty="0" smtClean="0"/>
                        <a:t>Max length</a:t>
                      </a:r>
                      <a:endParaRPr lang="en-US" dirty="0"/>
                    </a:p>
                  </a:txBody>
                  <a:tcPr marL="112143" marR="112143"/>
                </a:tc>
              </a:tr>
              <a:tr h="370840">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Jan 1996</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 </a:t>
                      </a:r>
                    </a:p>
                  </a:txBody>
                  <a:tcPr marL="84107" marR="84107" marT="0" marB="0"/>
                </a:tc>
                <a:tc>
                  <a:txBody>
                    <a:bodyPr/>
                    <a:lstStyle/>
                    <a:p>
                      <a:pPr algn="ctr"/>
                      <a:r>
                        <a:rPr lang="en-US" dirty="0" smtClean="0"/>
                        <a:t>16 feet</a:t>
                      </a:r>
                      <a:endParaRPr lang="en-US" dirty="0"/>
                    </a:p>
                  </a:txBody>
                  <a:tcPr marL="112143" marR="112143"/>
                </a:tc>
              </a:tr>
              <a:tr h="572701">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1.1</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1998</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txBody>
                  <a:tcPr marL="84107" marR="84107" marT="0" marB="0"/>
                </a:tc>
                <a:tc>
                  <a:txBody>
                    <a:bodyPr/>
                    <a:lstStyle/>
                    <a:p>
                      <a:pPr algn="ctr"/>
                      <a:r>
                        <a:rPr lang="en-US" dirty="0" smtClean="0"/>
                        <a:t>16 feet</a:t>
                      </a:r>
                      <a:endParaRPr lang="en-US" dirty="0"/>
                    </a:p>
                  </a:txBody>
                  <a:tcPr marL="112143" marR="112143"/>
                </a:tc>
              </a:tr>
              <a:tr h="410307">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2.0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Oct 2000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480 </a:t>
                      </a:r>
                      <a:r>
                        <a:rPr lang="en-US" sz="1800" kern="1200" dirty="0" smtClean="0">
                          <a:solidFill>
                            <a:schemeClr val="dk1"/>
                          </a:solidFill>
                          <a:latin typeface="+mn-lt"/>
                          <a:ea typeface="+mn-ea"/>
                          <a:cs typeface="+mn-cs"/>
                        </a:rPr>
                        <a:t>Mbit/s</a:t>
                      </a:r>
                      <a:endParaRPr lang="en-US" sz="1800" kern="1200" dirty="0">
                        <a:solidFill>
                          <a:schemeClr val="dk1"/>
                        </a:solidFill>
                        <a:latin typeface="+mn-lt"/>
                        <a:ea typeface="+mn-ea"/>
                        <a:cs typeface="+mn-cs"/>
                      </a:endParaRPr>
                    </a:p>
                  </a:txBody>
                  <a:tcPr marL="84107" marR="84107"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16 feet</a:t>
                      </a:r>
                    </a:p>
                    <a:p>
                      <a:pPr algn="ctr"/>
                      <a:endParaRPr lang="en-US" dirty="0"/>
                    </a:p>
                  </a:txBody>
                  <a:tcPr marL="112143" marR="112143"/>
                </a:tc>
              </a:tr>
              <a:tr h="50878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Nov 2008</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5Gbit/s</a:t>
                      </a:r>
                    </a:p>
                  </a:txBody>
                  <a:tcPr marL="84107" marR="84107" marT="0" marB="0"/>
                </a:tc>
                <a:tc>
                  <a:txBody>
                    <a:bodyPr/>
                    <a:lstStyle/>
                    <a:p>
                      <a:pPr algn="ctr"/>
                      <a:r>
                        <a:rPr lang="en-US" dirty="0" smtClean="0"/>
                        <a:t>9 feet</a:t>
                      </a:r>
                      <a:endParaRPr lang="en-US" dirty="0"/>
                    </a:p>
                  </a:txBody>
                  <a:tcPr marL="112143" marR="112143"/>
                </a:tc>
              </a:tr>
              <a:tr h="597876">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3.1</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July 2013</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10Gbit/s</a:t>
                      </a:r>
                    </a:p>
                  </a:txBody>
                  <a:tcPr marL="84107" marR="84107" marT="0" marB="0"/>
                </a:tc>
                <a:tc>
                  <a:txBody>
                    <a:bodyPr/>
                    <a:lstStyle/>
                    <a:p>
                      <a:pPr algn="ctr"/>
                      <a:r>
                        <a:rPr lang="en-US" dirty="0" smtClean="0"/>
                        <a:t>9.8 feet</a:t>
                      </a:r>
                      <a:endParaRPr lang="en-US" dirty="0"/>
                    </a:p>
                  </a:txBody>
                  <a:tcPr marL="112143" marR="112143"/>
                </a:tc>
              </a:tr>
              <a:tr h="50409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3.2</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2017</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20Gbit/s</a:t>
                      </a:r>
                    </a:p>
                  </a:txBody>
                  <a:tcPr marL="84107" marR="84107" marT="0" marB="0"/>
                </a:tc>
                <a:tc>
                  <a:txBody>
                    <a:bodyPr/>
                    <a:lstStyle/>
                    <a:p>
                      <a:pPr algn="ctr"/>
                      <a:r>
                        <a:rPr lang="en-US" dirty="0" smtClean="0"/>
                        <a:t>9.8 feet</a:t>
                      </a:r>
                      <a:endParaRPr lang="en-US" dirty="0"/>
                    </a:p>
                  </a:txBody>
                  <a:tcPr marL="112143" marR="112143"/>
                </a:tc>
              </a:tr>
            </a:tbl>
          </a:graphicData>
        </a:graphic>
      </p:graphicFrame>
      <p:sp>
        <p:nvSpPr>
          <p:cNvPr id="2" name="Title 1"/>
          <p:cNvSpPr>
            <a:spLocks noGrp="1"/>
          </p:cNvSpPr>
          <p:nvPr>
            <p:ph type="title"/>
          </p:nvPr>
        </p:nvSpPr>
        <p:spPr>
          <a:xfrm>
            <a:off x="669557" y="487887"/>
            <a:ext cx="9404723" cy="1400530"/>
          </a:xfrm>
        </p:spPr>
        <p:txBody>
          <a:bodyPr>
            <a:noAutofit/>
          </a:bodyPr>
          <a:lstStyle/>
          <a:p>
            <a:r>
              <a:rPr lang="en-US" sz="4400" b="1" dirty="0">
                <a:latin typeface="Century Gothic" panose="020B0502020202020204" pitchFamily="34" charset="0"/>
              </a:rPr>
              <a:t>Versions of USB</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spTree>
    <p:extLst>
      <p:ext uri="{BB962C8B-B14F-4D97-AF65-F5344CB8AC3E}">
        <p14:creationId xmlns:p14="http://schemas.microsoft.com/office/powerpoint/2010/main" val="13131909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KAGITHA\Downloads\636072212661198938-231321585_3D-Thank-You-HD-Wallpaper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2923" y="1481138"/>
            <a:ext cx="80461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009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4497</TotalTime>
  <Words>2776</Words>
  <Application>Microsoft Office PowerPoint</Application>
  <PresentationFormat>Custom</PresentationFormat>
  <Paragraphs>540</Paragraphs>
  <Slides>91</Slides>
  <Notes>0</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Concourse</vt:lpstr>
      <vt:lpstr>Hardware Fundamental’s</vt:lpstr>
      <vt:lpstr>TEAM MEMBERS</vt:lpstr>
      <vt:lpstr>CONTENTS</vt:lpstr>
      <vt:lpstr>COMPUTER</vt:lpstr>
      <vt:lpstr>INTRODUCTION</vt:lpstr>
      <vt:lpstr>TYPES OF HARDWARE</vt:lpstr>
      <vt:lpstr>INPUT DEVICES</vt:lpstr>
      <vt:lpstr>KEYBOARD</vt:lpstr>
      <vt:lpstr>TYPES OF KEYBOARD</vt:lpstr>
      <vt:lpstr>PowerPoint Presentation</vt:lpstr>
      <vt:lpstr>MOUSE</vt:lpstr>
      <vt:lpstr>PowerPoint Presentation</vt:lpstr>
      <vt:lpstr>SCANNERS</vt:lpstr>
      <vt:lpstr>Types of Scanners</vt:lpstr>
      <vt:lpstr>Connectors for Scanner</vt:lpstr>
      <vt:lpstr>PowerPoint Presentation</vt:lpstr>
      <vt:lpstr>Monitors</vt:lpstr>
      <vt:lpstr>CRT Monitors</vt:lpstr>
      <vt:lpstr>        LCD – Liquid crystal Display</vt:lpstr>
      <vt:lpstr>LED Monitors – Light Emitting Diode</vt:lpstr>
      <vt:lpstr>PRINTERS</vt:lpstr>
      <vt:lpstr>DOT MATRIX PRINTER</vt:lpstr>
      <vt:lpstr>LASER PRINTER</vt:lpstr>
      <vt:lpstr>PowerPoint Presentation</vt:lpstr>
      <vt:lpstr>INK JET PRINTERS</vt:lpstr>
      <vt:lpstr>MICROPROCESSORS</vt:lpstr>
      <vt:lpstr>What it is Microprocessor?</vt:lpstr>
      <vt:lpstr>Manufactures of Microprocessor</vt:lpstr>
      <vt:lpstr>FIRST INDIAN MICROPROCESSOR</vt:lpstr>
      <vt:lpstr>Versions  of Micro processors</vt:lpstr>
      <vt:lpstr>PowerPoint Presentation</vt:lpstr>
      <vt:lpstr>CPU: </vt:lpstr>
      <vt:lpstr>CPU Architecture</vt:lpstr>
      <vt:lpstr>PowerPoint Presentation</vt:lpstr>
      <vt:lpstr>PowerPoint Presentation</vt:lpstr>
      <vt:lpstr>Fetch the instruction:</vt:lpstr>
      <vt:lpstr>PROCESSING TYPES</vt:lpstr>
      <vt:lpstr>MULTIPROGRAMMING: </vt:lpstr>
      <vt:lpstr>MULTITHREADING: </vt:lpstr>
      <vt:lpstr>MULTITASKING: </vt:lpstr>
      <vt:lpstr>HYPER THREADING:</vt:lpstr>
      <vt:lpstr>MEMORY</vt:lpstr>
      <vt:lpstr> Types of memory: </vt:lpstr>
      <vt:lpstr>  Primary memory:</vt:lpstr>
      <vt:lpstr> Secondary Memory</vt:lpstr>
      <vt:lpstr>ROM(Read Only Memory)</vt:lpstr>
      <vt:lpstr>PowerPoint Presentation</vt:lpstr>
      <vt:lpstr>PowerPoint Presentation</vt:lpstr>
      <vt:lpstr>RAM(Random Access Memory)</vt:lpstr>
      <vt:lpstr>PowerPoint Presentation</vt:lpstr>
      <vt:lpstr>Types of DRAM: </vt:lpstr>
      <vt:lpstr>CACHE MEMORY</vt:lpstr>
      <vt:lpstr>Types of cache memory:</vt:lpstr>
      <vt:lpstr>MOTHERBOARD</vt:lpstr>
      <vt:lpstr>TYPES OF MOTHERBOARD:</vt:lpstr>
      <vt:lpstr>PowerPoint Presentation</vt:lpstr>
      <vt:lpstr>NORTH BRIDGE AND SOUTH BRIDGE</vt:lpstr>
      <vt:lpstr>MEMORY MODULES</vt:lpstr>
      <vt:lpstr>SOCKETS</vt:lpstr>
      <vt:lpstr>PGA – PIN GRID ARRAY</vt:lpstr>
      <vt:lpstr>BUS</vt:lpstr>
      <vt:lpstr>EXPANSION SLOTS</vt:lpstr>
      <vt:lpstr>ISA – Industry Standard Architecture</vt:lpstr>
      <vt:lpstr>CNR - Communications and networking riser </vt:lpstr>
      <vt:lpstr>EISA – Extended Industry Standard Architecture </vt:lpstr>
      <vt:lpstr>AGP - Accelerated Graphics Port</vt:lpstr>
      <vt:lpstr>PERIPHERAL COMPONENT PORTS</vt:lpstr>
      <vt:lpstr>BIOS(Basic Input / Output System)</vt:lpstr>
      <vt:lpstr>CMOS</vt:lpstr>
      <vt:lpstr>WHAT IS SMPS?</vt:lpstr>
      <vt:lpstr>BASIC BLOCKS OF SMPS</vt:lpstr>
      <vt:lpstr>PowerPoint Presentation</vt:lpstr>
      <vt:lpstr>EARTHING</vt:lpstr>
      <vt:lpstr>STORAGE</vt:lpstr>
      <vt:lpstr>PowerPoint Presentation</vt:lpstr>
      <vt:lpstr>Hard Disk</vt:lpstr>
      <vt:lpstr>Internal View of Hard Disk</vt:lpstr>
      <vt:lpstr>Partitioning in Hard Disk</vt:lpstr>
      <vt:lpstr>Simple Partition Method</vt:lpstr>
      <vt:lpstr>Dynamic Partition</vt:lpstr>
      <vt:lpstr>HardDisk Interfaces</vt:lpstr>
      <vt:lpstr>PowerPoint Presentation</vt:lpstr>
      <vt:lpstr>CD-ROM</vt:lpstr>
      <vt:lpstr>COMPONENTS OF CD-ROM</vt:lpstr>
      <vt:lpstr>MAGNETIC TAPE</vt:lpstr>
      <vt:lpstr>USB – Universal Serial Bus</vt:lpstr>
      <vt:lpstr>History of USB</vt:lpstr>
      <vt:lpstr>Purpose of USB </vt:lpstr>
      <vt:lpstr>Advantages of USB over serial and parallel ports </vt:lpstr>
      <vt:lpstr>Versions of USB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Nandini</dc:creator>
  <cp:lastModifiedBy>N, Nandini</cp:lastModifiedBy>
  <cp:revision>235</cp:revision>
  <dcterms:created xsi:type="dcterms:W3CDTF">2013-07-15T20:25:18Z</dcterms:created>
  <dcterms:modified xsi:type="dcterms:W3CDTF">2018-03-16T13:18:38Z</dcterms:modified>
</cp:coreProperties>
</file>